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32918400" cy="38404800"/>
  <p:notesSz cx="6858000" cy="9144000"/>
  <p:custDataLst>
    <p:tags r:id="rId7"/>
  </p:custDataLst>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1" userDrawn="1">
          <p15:clr>
            <a:srgbClr val="A4A3A4"/>
          </p15:clr>
        </p15:guide>
        <p15:guide id="2" orient="horz" pos="336" userDrawn="1">
          <p15:clr>
            <a:srgbClr val="A4A3A4"/>
          </p15:clr>
        </p15:guide>
        <p15:guide id="3" orient="horz" pos="2352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3135" autoAdjust="0"/>
  </p:normalViewPr>
  <p:slideViewPr>
    <p:cSldViewPr snapToGrid="0" snapToObjects="1" showGuides="1">
      <p:cViewPr>
        <p:scale>
          <a:sx n="25" d="100"/>
          <a:sy n="25" d="100"/>
        </p:scale>
        <p:origin x="648" y="-2934"/>
      </p:cViewPr>
      <p:guideLst>
        <p:guide orient="horz" pos="3871"/>
        <p:guide orient="horz" pos="336"/>
        <p:guide orient="horz" pos="2352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55" d="100"/>
          <a:sy n="55" d="100"/>
        </p:scale>
        <p:origin x="2880" y="-71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tags" Target="tags/tag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heme" Target="theme/theme1.xml"/><Relationship Id="rId5" Type="http://schemas.openxmlformats.org/officeDocument/2006/relationships/notesMaster" Target="notesMasters/notesMaster1.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6/17/2023</a:t>
            </a:fld>
            <a:endParaRPr lang="en-US" dirty="0"/>
          </a:p>
        </p:txBody>
      </p:sp>
      <p:sp>
        <p:nvSpPr>
          <p:cNvPr id="4" name="Slide Image Placeholder 3"/>
          <p:cNvSpPr>
            <a:spLocks noGrp="1" noRot="1" noChangeAspect="1"/>
          </p:cNvSpPr>
          <p:nvPr>
            <p:ph type="sldImg" idx="2"/>
          </p:nvPr>
        </p:nvSpPr>
        <p:spPr>
          <a:xfrm>
            <a:off x="1958975" y="685800"/>
            <a:ext cx="29400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685800"/>
            <a:ext cx="294005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7441562"/>
            <a:ext cx="7542610"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6" y="660755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91754" y="16715276"/>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690374" y="7441562"/>
            <a:ext cx="7536656"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690375" y="660755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693754" y="7441562"/>
            <a:ext cx="7536656"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687800" y="6607551"/>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4685520" y="660755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4685520" y="7441562"/>
            <a:ext cx="7535264"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4685520" y="16785538"/>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4685520" y="17513303"/>
            <a:ext cx="7539038"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4685520" y="30093312"/>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4685520" y="30839021"/>
            <a:ext cx="7539038"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78141" y="17443478"/>
            <a:ext cx="7542610" cy="750183"/>
          </a:xfrm>
          <a:prstGeom prst="rect">
            <a:avLst/>
          </a:prstGeom>
        </p:spPr>
        <p:txBody>
          <a:bodyPr wrap="square" lIns="228589" tIns="228589" rIns="228589" bIns="228589">
            <a:spAutoFit/>
          </a:bodyPr>
          <a:lstStyle>
            <a:lvl1pPr marL="0" indent="0">
              <a:buNone/>
              <a:defRPr sz="1875">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3947938"/>
            <a:ext cx="23999226" cy="149352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454418"/>
            <a:ext cx="23999226" cy="149352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543449"/>
            <a:ext cx="23999226" cy="1910969"/>
          </a:xfrm>
          <a:prstGeom prst="rect">
            <a:avLst/>
          </a:prstGeom>
        </p:spPr>
        <p:txBody>
          <a:bodyPr anchor="t" anchorCtr="1">
            <a:normAutofit/>
          </a:bodyPr>
          <a:lstStyle>
            <a:lvl1pPr marL="0" indent="0" algn="ctr">
              <a:buFontTx/>
              <a:buNone/>
              <a:defRPr sz="8625">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7344579"/>
            <a:ext cx="10193458"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647133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1280558"/>
            <a:ext cx="10194648"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0444778"/>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5194264"/>
            <a:ext cx="10178651"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4330284"/>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7344579"/>
            <a:ext cx="10178651"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647133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647133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7344579"/>
            <a:ext cx="10182022"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0407320"/>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1183575"/>
            <a:ext cx="10185796"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0287277"/>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1063535"/>
            <a:ext cx="10185796" cy="761725"/>
          </a:xfrm>
          <a:prstGeom prst="rect">
            <a:avLst/>
          </a:prstGeom>
        </p:spPr>
        <p:txBody>
          <a:bodyPr wrap="square" lIns="228589" tIns="228589" rIns="228589" bIns="228589">
            <a:spAutoFit/>
          </a:bodyPr>
          <a:lstStyle>
            <a:lvl1pPr marL="0" indent="0">
              <a:buNone/>
              <a:defRPr sz="195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3947938"/>
            <a:ext cx="23999226" cy="149352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454418"/>
            <a:ext cx="23999226" cy="149352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543449"/>
            <a:ext cx="23999226" cy="1910969"/>
          </a:xfrm>
          <a:prstGeom prst="rect">
            <a:avLst/>
          </a:prstGeom>
        </p:spPr>
        <p:txBody>
          <a:bodyPr anchor="t" anchorCtr="1">
            <a:normAutofit/>
          </a:bodyPr>
          <a:lstStyle>
            <a:lvl1pPr marL="0" indent="0" algn="ctr">
              <a:buFontTx/>
              <a:buNone/>
              <a:defRPr sz="8625">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7247596"/>
            <a:ext cx="7542610"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6374356"/>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17551056"/>
            <a:ext cx="7543800"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6715276"/>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7238335"/>
            <a:ext cx="15540036"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6374356"/>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5545961"/>
            <a:ext cx="15540038"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4721214"/>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6374356"/>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7247596"/>
            <a:ext cx="7535264"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6785538"/>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17513303"/>
            <a:ext cx="7539038"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008219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0842903"/>
            <a:ext cx="7539038" cy="750183"/>
          </a:xfrm>
          <a:prstGeom prst="rect">
            <a:avLst/>
          </a:prstGeom>
        </p:spPr>
        <p:txBody>
          <a:bodyPr wrap="square" lIns="228589" tIns="228589" rIns="228589" bIns="228589">
            <a:spAutoFit/>
          </a:bodyPr>
          <a:lstStyle>
            <a:lvl1pPr marL="0" indent="0">
              <a:buNone/>
              <a:defRPr sz="1875">
                <a:latin typeface="Trebuchet MS"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3947938"/>
            <a:ext cx="23999226" cy="149352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454418"/>
            <a:ext cx="23999226" cy="149352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543449"/>
            <a:ext cx="23999226" cy="1910969"/>
          </a:xfrm>
          <a:prstGeom prst="rect">
            <a:avLst/>
          </a:prstGeom>
        </p:spPr>
        <p:txBody>
          <a:bodyPr anchor="t" anchorCtr="1">
            <a:normAutofit/>
          </a:bodyPr>
          <a:lstStyle>
            <a:lvl1pPr marL="0" indent="0" algn="ctr">
              <a:buFontTx/>
              <a:buNone/>
              <a:defRPr sz="8625">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1.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1.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3.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4.png"/><Relationship Id="rId3" Type="http://schemas.openxmlformats.org/officeDocument/2006/relationships/oleObject" Target="../embeddings/oleObject5.bin"/><Relationship Id="rId7" Type="http://schemas.openxmlformats.org/officeDocument/2006/relationships/image" Target="../media/image9.wmf"/><Relationship Id="rId12" Type="http://schemas.openxmlformats.org/officeDocument/2006/relationships/image" Target="../media/image3.png"/><Relationship Id="rId17" Type="http://schemas.openxmlformats.org/officeDocument/2006/relationships/image" Target="../media/image6.wmf"/><Relationship Id="rId2" Type="http://schemas.openxmlformats.org/officeDocument/2006/relationships/theme" Target="../theme/theme2.xml"/><Relationship Id="rId16"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2.png"/><Relationship Id="rId5" Type="http://schemas.openxmlformats.org/officeDocument/2006/relationships/image" Target="../media/image8.png"/><Relationship Id="rId15" Type="http://schemas.openxmlformats.org/officeDocument/2006/relationships/image" Target="../media/image5.wmf"/><Relationship Id="rId10" Type="http://schemas.openxmlformats.org/officeDocument/2006/relationships/image" Target="../media/image1.png"/><Relationship Id="rId4" Type="http://schemas.openxmlformats.org/officeDocument/2006/relationships/image" Target="../media/image7.wmf"/><Relationship Id="rId9" Type="http://schemas.openxmlformats.org/officeDocument/2006/relationships/image" Target="../media/image10.jpeg"/><Relationship Id="rId14" Type="http://schemas.openxmlformats.org/officeDocument/2006/relationships/oleObject" Target="../embeddings/oleObject7.bin"/></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4.png"/><Relationship Id="rId3" Type="http://schemas.openxmlformats.org/officeDocument/2006/relationships/oleObject" Target="../embeddings/oleObject9.bin"/><Relationship Id="rId7" Type="http://schemas.openxmlformats.org/officeDocument/2006/relationships/image" Target="../media/image9.wmf"/><Relationship Id="rId12" Type="http://schemas.openxmlformats.org/officeDocument/2006/relationships/image" Target="../media/image3.png"/><Relationship Id="rId17" Type="http://schemas.openxmlformats.org/officeDocument/2006/relationships/image" Target="../media/image6.wmf"/><Relationship Id="rId2" Type="http://schemas.openxmlformats.org/officeDocument/2006/relationships/theme" Target="../theme/theme3.xml"/><Relationship Id="rId16"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oleObject" Target="../embeddings/oleObject10.bin"/><Relationship Id="rId11" Type="http://schemas.openxmlformats.org/officeDocument/2006/relationships/image" Target="../media/image2.png"/><Relationship Id="rId5" Type="http://schemas.openxmlformats.org/officeDocument/2006/relationships/image" Target="../media/image8.png"/><Relationship Id="rId15" Type="http://schemas.openxmlformats.org/officeDocument/2006/relationships/image" Target="../media/image5.wmf"/><Relationship Id="rId10" Type="http://schemas.openxmlformats.org/officeDocument/2006/relationships/image" Target="../media/image1.png"/><Relationship Id="rId4" Type="http://schemas.openxmlformats.org/officeDocument/2006/relationships/image" Target="../media/image7.wmf"/><Relationship Id="rId9" Type="http://schemas.openxmlformats.org/officeDocument/2006/relationships/image" Target="../media/image10.jpeg"/><Relationship Id="rId14" Type="http://schemas.openxmlformats.org/officeDocument/2006/relationships/oleObject" Target="../embeddings/oleObject1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5600700"/>
          </a:xfrm>
          <a:prstGeom prst="rect">
            <a:avLst/>
          </a:prstGeom>
          <a:solidFill>
            <a:schemeClr val="accent5">
              <a:lumMod val="75000"/>
            </a:schemeClr>
          </a:solidFill>
          <a:ln w="9525">
            <a:solidFill>
              <a:schemeClr val="tx1"/>
            </a:solidFill>
            <a:miter lim="800000"/>
            <a:headEnd/>
            <a:tailEnd/>
          </a:ln>
          <a:effectLst/>
        </p:spPr>
        <p:txBody>
          <a:bodyPr wrap="none" lIns="68577" tIns="34288" rIns="68577" bIns="34288" anchor="ctr"/>
          <a:lstStyle/>
          <a:p>
            <a:pPr>
              <a:defRPr/>
            </a:pPr>
            <a:endParaRPr lang="en-US" sz="6450" dirty="0"/>
          </a:p>
        </p:txBody>
      </p:sp>
      <p:sp>
        <p:nvSpPr>
          <p:cNvPr id="9" name="Rectangle 9"/>
          <p:cNvSpPr>
            <a:spLocks noChangeArrowheads="1"/>
          </p:cNvSpPr>
          <p:nvPr/>
        </p:nvSpPr>
        <p:spPr bwMode="auto">
          <a:xfrm>
            <a:off x="0" y="5600701"/>
            <a:ext cx="32918400" cy="5333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68577" tIns="34288" rIns="68577" bIns="34288" anchor="ctr"/>
          <a:lstStyle/>
          <a:p>
            <a:pPr>
              <a:defRPr/>
            </a:pPr>
            <a:endParaRPr lang="en-US" sz="6450" b="0" i="0" u="none" dirty="0"/>
          </a:p>
        </p:txBody>
      </p:sp>
      <p:sp>
        <p:nvSpPr>
          <p:cNvPr id="10" name="Text Box 14"/>
          <p:cNvSpPr txBox="1">
            <a:spLocks noChangeArrowheads="1"/>
          </p:cNvSpPr>
          <p:nvPr/>
        </p:nvSpPr>
        <p:spPr bwMode="auto">
          <a:xfrm>
            <a:off x="1175479" y="37701684"/>
            <a:ext cx="1885950" cy="252614"/>
          </a:xfrm>
          <a:prstGeom prst="rect">
            <a:avLst/>
          </a:prstGeom>
          <a:noFill/>
          <a:ln w="9525">
            <a:solidFill>
              <a:schemeClr val="accent5">
                <a:lumMod val="50000"/>
              </a:schemeClr>
            </a:solidFill>
            <a:miter lim="800000"/>
            <a:headEnd/>
            <a:tailEnd/>
          </a:ln>
          <a:effectLst/>
        </p:spPr>
        <p:txBody>
          <a:bodyPr lIns="68447" tIns="34217" rIns="68447" bIns="34217">
            <a:spAutoFit/>
          </a:bodyPr>
          <a:lstStyle/>
          <a:p>
            <a:pPr eaLnBrk="0" hangingPunct="0">
              <a:lnSpc>
                <a:spcPct val="65000"/>
              </a:lnSpc>
              <a:spcBef>
                <a:spcPct val="50000"/>
              </a:spcBef>
              <a:defRPr/>
            </a:pPr>
            <a:r>
              <a:rPr lang="en-US" sz="375"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825" b="1" dirty="0">
                <a:solidFill>
                  <a:schemeClr val="bg1">
                    <a:lumMod val="75000"/>
                  </a:schemeClr>
                </a:solidFill>
                <a:latin typeface="Arial" charset="0"/>
              </a:rPr>
              <a:t>www.PosterPresentations.com</a:t>
            </a:r>
          </a:p>
        </p:txBody>
      </p:sp>
      <p:sp>
        <p:nvSpPr>
          <p:cNvPr id="2" name="Rounded Rectangle 1"/>
          <p:cNvSpPr/>
          <p:nvPr userDrawn="1"/>
        </p:nvSpPr>
        <p:spPr>
          <a:xfrm>
            <a:off x="691754" y="6387670"/>
            <a:ext cx="7543800" cy="31192788"/>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3" name="Rounded Rectangle 22"/>
          <p:cNvSpPr/>
          <p:nvPr userDrawn="1"/>
        </p:nvSpPr>
        <p:spPr>
          <a:xfrm>
            <a:off x="8690769" y="6387670"/>
            <a:ext cx="7543800" cy="31192788"/>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4" name="Rounded Rectangle 23"/>
          <p:cNvSpPr/>
          <p:nvPr userDrawn="1"/>
        </p:nvSpPr>
        <p:spPr>
          <a:xfrm>
            <a:off x="16689785" y="6387670"/>
            <a:ext cx="7543800" cy="31192788"/>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6" name="Rounded Rectangle 25"/>
          <p:cNvSpPr/>
          <p:nvPr userDrawn="1"/>
        </p:nvSpPr>
        <p:spPr>
          <a:xfrm>
            <a:off x="24688800" y="6387670"/>
            <a:ext cx="7543800" cy="31192788"/>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grpSp>
        <p:nvGrpSpPr>
          <p:cNvPr id="30" name="Group 29"/>
          <p:cNvGrpSpPr/>
          <p:nvPr userDrawn="1"/>
        </p:nvGrpSpPr>
        <p:grpSpPr>
          <a:xfrm>
            <a:off x="-8418892" y="-1"/>
            <a:ext cx="8264149" cy="384048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 template produces</a:t>
              </a:r>
              <a:r>
                <a:rPr lang="en-US" sz="2100" i="0" baseline="0" dirty="0">
                  <a:latin typeface="Trebuchet MS" pitchFamily="34" charset="0"/>
                </a:rPr>
                <a:t> </a:t>
              </a:r>
              <a:r>
                <a:rPr lang="en-US" sz="2100" i="0" dirty="0">
                  <a:latin typeface="Trebuchet MS" pitchFamily="34" charset="0"/>
                </a:rPr>
                <a:t>a 42”x36”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524000" indent="7938" algn="l" defTabSz="638175"/>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524000" indent="7938" algn="l" defTabSz="638175"/>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marL="0" indent="0"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3"/>
            <a:stretch>
              <a:fillRect/>
            </a:stretch>
          </p:blipFill>
          <p:spPr>
            <a:xfrm>
              <a:off x="-10479105" y="5188027"/>
              <a:ext cx="1597667" cy="1201935"/>
            </a:xfrm>
            <a:prstGeom prst="rect">
              <a:avLst/>
            </a:prstGeom>
          </p:spPr>
        </p:pic>
        <p:pic>
          <p:nvPicPr>
            <p:cNvPr id="37" name="Picture 36"/>
            <p:cNvPicPr>
              <a:picLocks noChangeAspect="1"/>
            </p:cNvPicPr>
            <p:nvPr userDrawn="1"/>
          </p:nvPicPr>
          <p:blipFill>
            <a:blip r:embed="rId4"/>
            <a:stretch>
              <a:fillRect/>
            </a:stretch>
          </p:blipFill>
          <p:spPr>
            <a:xfrm>
              <a:off x="-10732765" y="15696927"/>
              <a:ext cx="9986808" cy="1053596"/>
            </a:xfrm>
            <a:prstGeom prst="rect">
              <a:avLst/>
            </a:prstGeom>
          </p:spPr>
        </p:pic>
        <p:grpSp>
          <p:nvGrpSpPr>
            <p:cNvPr id="38" name="Group 37"/>
            <p:cNvGrpSpPr/>
            <p:nvPr userDrawn="1"/>
          </p:nvGrpSpPr>
          <p:grpSpPr>
            <a:xfrm>
              <a:off x="-9744993" y="23540961"/>
              <a:ext cx="7531182" cy="2124836"/>
              <a:chOff x="-4470427" y="11016658"/>
              <a:chExt cx="3470785" cy="976240"/>
            </a:xfrm>
          </p:grpSpPr>
          <p:grpSp>
            <p:nvGrpSpPr>
              <p:cNvPr id="46" name="Group 45"/>
              <p:cNvGrpSpPr/>
              <p:nvPr userDrawn="1"/>
            </p:nvGrpSpPr>
            <p:grpSpPr>
              <a:xfrm>
                <a:off x="-2783495" y="11060888"/>
                <a:ext cx="624431" cy="841013"/>
                <a:chOff x="-3958697" y="11117435"/>
                <a:chExt cx="779338" cy="1205166"/>
              </a:xfrm>
            </p:grpSpPr>
            <p:pic>
              <p:nvPicPr>
                <p:cNvPr id="52" name="Picture 51"/>
                <p:cNvPicPr>
                  <a:picLocks noChangeAspect="1"/>
                </p:cNvPicPr>
                <p:nvPr userDrawn="1"/>
              </p:nvPicPr>
              <p:blipFill>
                <a:blip r:embed="rId5"/>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08423"/>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47" name="Group 46"/>
              <p:cNvGrpSpPr/>
              <p:nvPr userDrawn="1"/>
            </p:nvGrpSpPr>
            <p:grpSpPr>
              <a:xfrm>
                <a:off x="-2033159" y="11060896"/>
                <a:ext cx="1033517" cy="846062"/>
                <a:chOff x="-2921738" y="11200127"/>
                <a:chExt cx="1420279" cy="1162673"/>
              </a:xfrm>
            </p:grpSpPr>
            <p:pic>
              <p:nvPicPr>
                <p:cNvPr id="50" name="Picture 49"/>
                <p:cNvPicPr>
                  <a:picLocks noChangeAspect="1"/>
                </p:cNvPicPr>
                <p:nvPr userDrawn="1"/>
              </p:nvPicPr>
              <p:blipFill>
                <a:blip r:embed="rId5"/>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187382"/>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7253"/>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39" name="Group 38"/>
            <p:cNvGrpSpPr/>
            <p:nvPr userDrawn="1"/>
          </p:nvGrpSpPr>
          <p:grpSpPr>
            <a:xfrm>
              <a:off x="-10414184" y="27751412"/>
              <a:ext cx="9353791" cy="2453251"/>
              <a:chOff x="-4762089" y="12734137"/>
              <a:chExt cx="4310744"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0" name=""/>
                          <p:cNvPicPr/>
                          <p:nvPr/>
                        </p:nvPicPr>
                        <p:blipFill>
                          <a:blip r:embed="rId8"/>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45" name="TextBox 44"/>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grpSp>
        <p:nvGrpSpPr>
          <p:cNvPr id="54" name="Group 53"/>
          <p:cNvGrpSpPr/>
          <p:nvPr userDrawn="1"/>
        </p:nvGrpSpPr>
        <p:grpSpPr>
          <a:xfrm>
            <a:off x="33118380" y="-64242"/>
            <a:ext cx="8296604" cy="38469043"/>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marL="4298950" indent="-79375" algn="ctr" defTabSz="179388"/>
              <a:r>
                <a:rPr lang="en-US" sz="2400" b="1" baseline="0" dirty="0">
                  <a:solidFill>
                    <a:srgbClr val="FFC000"/>
                  </a:solidFill>
                  <a:latin typeface="Trebuchet MS" pitchFamily="34" charset="0"/>
                </a:rPr>
                <a:t>How to add Text</a:t>
              </a:r>
            </a:p>
            <a:p>
              <a:pPr marL="4298950" lvl="2" indent="-79375" algn="l" defTabSz="179388"/>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2070100"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207010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1074738"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1344297379"/>
                </p:ext>
              </p:extLst>
            </p:nvPr>
          </p:nvGraphicFramePr>
          <p:xfrm>
            <a:off x="44661080" y="4724832"/>
            <a:ext cx="5586150" cy="2063772"/>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0" name=""/>
                        <p:cNvPicPr/>
                        <p:nvPr/>
                      </p:nvPicPr>
                      <p:blipFill>
                        <a:blip r:embed="rId12"/>
                        <a:stretch>
                          <a:fillRect/>
                        </a:stretch>
                      </p:blipFill>
                      <p:spPr>
                        <a:xfrm>
                          <a:off x="44661080" y="4724832"/>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3"/>
            <a:stretch>
              <a:fillRect/>
            </a:stretch>
          </p:blipFill>
          <p:spPr>
            <a:xfrm>
              <a:off x="44444567" y="8882645"/>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0" name=""/>
                        <p:cNvPicPr/>
                        <p:nvPr/>
                      </p:nvPicPr>
                      <p:blipFill>
                        <a:blip r:embed="rId15"/>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62"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477400"/>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sp>
          <p:nvSpPr>
            <p:cNvPr id="60" name="TextBox 59"/>
            <p:cNvSpPr txBox="1"/>
            <p:nvPr userDrawn="1"/>
          </p:nvSpPr>
          <p:spPr>
            <a:xfrm>
              <a:off x="44262808" y="31169782"/>
              <a:ext cx="6870215" cy="935882"/>
            </a:xfrm>
            <a:prstGeom prst="rect">
              <a:avLst/>
            </a:prstGeom>
            <a:noFill/>
          </p:spPr>
          <p:txBody>
            <a:bodyPr wrap="square" lIns="65304" tIns="32651" rIns="65304" bIns="32651" rtlCol="0">
              <a:spAutoFit/>
            </a:bodyPr>
            <a:lstStyle/>
            <a:p>
              <a:pPr>
                <a:lnSpc>
                  <a:spcPts val="1950"/>
                </a:lnSpc>
              </a:pPr>
              <a:r>
                <a:rPr lang="en-US" sz="2100" dirty="0">
                  <a:solidFill>
                    <a:schemeClr val="bg1"/>
                  </a:solidFill>
                </a:rPr>
                <a:t>© 2013</a:t>
              </a:r>
              <a:r>
                <a:rPr lang="en-US" sz="2100" baseline="0" dirty="0">
                  <a:solidFill>
                    <a:schemeClr val="bg1"/>
                  </a:solidFill>
                </a:rPr>
                <a:t> </a:t>
              </a:r>
              <a:r>
                <a:rPr lang="en-US" sz="2100" dirty="0">
                  <a:solidFill>
                    <a:schemeClr val="bg1"/>
                  </a:solidFill>
                </a:rPr>
                <a:t>PosterPresentations.com</a:t>
              </a:r>
              <a:br>
                <a:rPr lang="en-US" sz="2100" dirty="0">
                  <a:solidFill>
                    <a:schemeClr val="bg1"/>
                  </a:solidFill>
                </a:rPr>
              </a:br>
              <a:r>
                <a:rPr lang="en-US" sz="2100" dirty="0">
                  <a:solidFill>
                    <a:schemeClr val="bg1"/>
                  </a:solidFill>
                </a:rPr>
                <a:t>    </a:t>
              </a:r>
              <a:r>
                <a:rPr lang="en-US" sz="1800" dirty="0">
                  <a:solidFill>
                    <a:schemeClr val="bg1"/>
                  </a:solidFill>
                </a:rPr>
                <a:t>2117 Fourth Street ,</a:t>
              </a:r>
              <a:r>
                <a:rPr lang="en-US" sz="1800" baseline="0" dirty="0">
                  <a:solidFill>
                    <a:schemeClr val="bg1"/>
                  </a:solidFill>
                </a:rPr>
                <a:t> Unit C        </a:t>
              </a:r>
            </a:p>
            <a:p>
              <a:pPr>
                <a:lnSpc>
                  <a:spcPts val="1950"/>
                </a:lnSpc>
              </a:pPr>
              <a:r>
                <a:rPr lang="en-US" sz="1800" baseline="0" dirty="0">
                  <a:solidFill>
                    <a:schemeClr val="bg1"/>
                  </a:solidFill>
                </a:rPr>
                <a:t>     Berkeley CA </a:t>
              </a:r>
              <a:r>
                <a:rPr lang="en-US" sz="1500" baseline="0" dirty="0">
                  <a:solidFill>
                    <a:schemeClr val="bg1"/>
                  </a:solidFill>
                </a:rPr>
                <a:t>94710</a:t>
              </a:r>
              <a:br>
                <a:rPr lang="en-US" sz="1800" baseline="0" dirty="0">
                  <a:solidFill>
                    <a:schemeClr val="bg1"/>
                  </a:solidFill>
                </a:rPr>
              </a:br>
              <a:r>
                <a:rPr lang="en-US" sz="1800" baseline="0" dirty="0">
                  <a:solidFill>
                    <a:schemeClr val="bg1"/>
                  </a:solidFill>
                </a:rPr>
                <a:t>    </a:t>
              </a:r>
              <a:r>
                <a:rPr lang="en-US" sz="1800" b="1" baseline="0" dirty="0">
                  <a:solidFill>
                    <a:srgbClr val="FFFF00"/>
                  </a:solidFill>
                </a:rPr>
                <a:t>posterpresenter@gmail.com</a:t>
              </a:r>
              <a:endParaRPr lang="en-US" sz="2100" b="1" dirty="0">
                <a:solidFill>
                  <a:srgbClr val="FFFF00"/>
                </a:solidFill>
              </a:endParaRPr>
            </a:p>
          </p:txBody>
        </p:sp>
      </p:grpSp>
      <p:sp>
        <p:nvSpPr>
          <p:cNvPr id="3" name="Title Placeholder 2"/>
          <p:cNvSpPr>
            <a:spLocks noGrp="1"/>
          </p:cNvSpPr>
          <p:nvPr>
            <p:ph type="title"/>
          </p:nvPr>
        </p:nvSpPr>
        <p:spPr>
          <a:xfrm>
            <a:off x="2263775" y="2044700"/>
            <a:ext cx="28390850" cy="7423150"/>
          </a:xfrm>
          <a:prstGeom prst="rect">
            <a:avLst/>
          </a:prstGeom>
        </p:spPr>
        <p:txBody>
          <a:bodyPr vert="horz" lIns="91440" tIns="45720" rIns="91440" bIns="45720" rtlCol="0" anchor="ctr">
            <a:normAutofit/>
          </a:bodyPr>
          <a:lstStyle/>
          <a:p>
            <a:r>
              <a:rPr lang="en-US"/>
              <a:t>Click to edit Master title style</a:t>
            </a:r>
            <a:endParaRPr lang="ar-EG"/>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b="0" i="0" u="none"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5600700"/>
          </a:xfrm>
          <a:prstGeom prst="rect">
            <a:avLst/>
          </a:prstGeom>
          <a:solidFill>
            <a:schemeClr val="accent5">
              <a:lumMod val="75000"/>
            </a:schemeClr>
          </a:solidFill>
          <a:ln w="9525">
            <a:solidFill>
              <a:schemeClr val="tx1"/>
            </a:solidFill>
            <a:miter lim="800000"/>
            <a:headEnd/>
            <a:tailEnd/>
          </a:ln>
          <a:effectLst/>
        </p:spPr>
        <p:txBody>
          <a:bodyPr wrap="none" lIns="68577" tIns="34288" rIns="68577" bIns="34288" anchor="ctr"/>
          <a:lstStyle/>
          <a:p>
            <a:pPr>
              <a:defRPr/>
            </a:pPr>
            <a:endParaRPr lang="en-US" sz="6450" dirty="0"/>
          </a:p>
        </p:txBody>
      </p:sp>
      <p:sp>
        <p:nvSpPr>
          <p:cNvPr id="9" name="Rectangle 9"/>
          <p:cNvSpPr>
            <a:spLocks noChangeArrowheads="1"/>
          </p:cNvSpPr>
          <p:nvPr/>
        </p:nvSpPr>
        <p:spPr bwMode="auto">
          <a:xfrm>
            <a:off x="0" y="5606257"/>
            <a:ext cx="32918400" cy="177800"/>
          </a:xfrm>
          <a:prstGeom prst="rect">
            <a:avLst/>
          </a:prstGeom>
          <a:solidFill>
            <a:schemeClr val="accent5">
              <a:lumMod val="50000"/>
            </a:schemeClr>
          </a:solidFill>
          <a:ln w="152400">
            <a:noFill/>
            <a:miter lim="800000"/>
            <a:headEnd/>
            <a:tailEnd/>
          </a:ln>
          <a:effectLst/>
        </p:spPr>
        <p:txBody>
          <a:bodyPr wrap="none" lIns="68577" tIns="34288" rIns="68577" bIns="34288" anchor="ctr"/>
          <a:lstStyle/>
          <a:p>
            <a:pPr>
              <a:defRPr/>
            </a:pPr>
            <a:endParaRPr lang="en-US" sz="6450" dirty="0"/>
          </a:p>
        </p:txBody>
      </p:sp>
      <p:sp>
        <p:nvSpPr>
          <p:cNvPr id="10" name="Text Box 14"/>
          <p:cNvSpPr txBox="1">
            <a:spLocks noChangeArrowheads="1"/>
          </p:cNvSpPr>
          <p:nvPr/>
        </p:nvSpPr>
        <p:spPr bwMode="auto">
          <a:xfrm>
            <a:off x="1113133" y="37604702"/>
            <a:ext cx="1885950" cy="252614"/>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375"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825" b="1" dirty="0">
                <a:solidFill>
                  <a:schemeClr val="bg1">
                    <a:lumMod val="75000"/>
                  </a:schemeClr>
                </a:solidFill>
                <a:latin typeface="Arial" charset="0"/>
              </a:rPr>
              <a:t>www.PosterPresentations.com</a:t>
            </a:r>
          </a:p>
        </p:txBody>
      </p:sp>
      <p:cxnSp>
        <p:nvCxnSpPr>
          <p:cNvPr id="38" name="Straight Connector 37"/>
          <p:cNvCxnSpPr/>
          <p:nvPr/>
        </p:nvCxnSpPr>
        <p:spPr>
          <a:xfrm flipV="1">
            <a:off x="-10459951" y="13447138"/>
            <a:ext cx="10183077" cy="9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691754" y="6290687"/>
            <a:ext cx="10183077" cy="31192788"/>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2" name="Rounded Rectangle 21"/>
          <p:cNvSpPr/>
          <p:nvPr userDrawn="1"/>
        </p:nvSpPr>
        <p:spPr>
          <a:xfrm>
            <a:off x="11365878" y="6290687"/>
            <a:ext cx="10183077" cy="31192788"/>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3" name="Rounded Rectangle 22"/>
          <p:cNvSpPr/>
          <p:nvPr userDrawn="1"/>
        </p:nvSpPr>
        <p:spPr>
          <a:xfrm>
            <a:off x="22040003" y="6290687"/>
            <a:ext cx="10183077" cy="31192788"/>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grpSp>
        <p:nvGrpSpPr>
          <p:cNvPr id="44" name="Group 43"/>
          <p:cNvGrpSpPr/>
          <p:nvPr userDrawn="1"/>
        </p:nvGrpSpPr>
        <p:grpSpPr>
          <a:xfrm>
            <a:off x="33118380" y="-64242"/>
            <a:ext cx="8296604" cy="38469043"/>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name="Image" r:id="rId3" imgW="4571280" imgH="1688760" progId="Photoshop.Image.13">
                    <p:embed/>
                  </p:oleObj>
                </mc:Choice>
                <mc:Fallback>
                  <p:oleObj name="Image" r:id="rId3" imgW="4571280" imgH="1688760" progId="Photoshop.Image.13">
                    <p:embed/>
                    <p:pic>
                      <p:nvPicPr>
                        <p:cNvPr id="0" name=""/>
                        <p:cNvPicPr/>
                        <p:nvPr/>
                      </p:nvPicPr>
                      <p:blipFill>
                        <a:blip r:embed="rId4"/>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6" imgW="1574280" imgH="1053720" progId="Photoshop.Image.13">
                    <p:embed/>
                  </p:oleObj>
                </mc:Choice>
                <mc:Fallback>
                  <p:oleObj name="Image" r:id="rId6" imgW="1574280" imgH="1053720" progId="Photoshop.Image.13">
                    <p:embed/>
                    <p:pic>
                      <p:nvPicPr>
                        <p:cNvPr id="0" name=""/>
                        <p:cNvPicPr/>
                        <p:nvPr/>
                      </p:nvPicPr>
                      <p:blipFill>
                        <a:blip r:embed="rId7"/>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2" name="Picture 7" descr="http://t2.gstatic.com/images?q=tbn:ANd9GcR4APHC6TT9w54M2zn_pvCiBxUNcspYPoVxirLRphBoJabfSvu7zw">
                <a:hlinkClick r:id="rId8"/>
              </p:cNvPr>
              <p:cNvPicPr>
                <a:picLocks noChangeAspect="1" noChangeArrowheads="1"/>
              </p:cNvPicPr>
              <p:nvPr userDrawn="1"/>
            </p:nvPicPr>
            <p:blipFill>
              <a:blip r:embed="rId9"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477400"/>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sp>
          <p:nvSpPr>
            <p:cNvPr id="50" name="TextBox 49"/>
            <p:cNvSpPr txBox="1"/>
            <p:nvPr userDrawn="1"/>
          </p:nvSpPr>
          <p:spPr>
            <a:xfrm>
              <a:off x="44262808" y="31169782"/>
              <a:ext cx="6870215" cy="935882"/>
            </a:xfrm>
            <a:prstGeom prst="rect">
              <a:avLst/>
            </a:prstGeom>
            <a:noFill/>
          </p:spPr>
          <p:txBody>
            <a:bodyPr wrap="square" lIns="65304" tIns="32651" rIns="65304" bIns="32651" rtlCol="0">
              <a:spAutoFit/>
            </a:bodyPr>
            <a:lstStyle/>
            <a:p>
              <a:pPr>
                <a:lnSpc>
                  <a:spcPts val="1950"/>
                </a:lnSpc>
              </a:pPr>
              <a:r>
                <a:rPr lang="en-US" sz="2100" dirty="0">
                  <a:solidFill>
                    <a:schemeClr val="bg1"/>
                  </a:solidFill>
                </a:rPr>
                <a:t>© 2013</a:t>
              </a:r>
              <a:r>
                <a:rPr lang="en-US" sz="2100" baseline="0" dirty="0">
                  <a:solidFill>
                    <a:schemeClr val="bg1"/>
                  </a:solidFill>
                </a:rPr>
                <a:t> </a:t>
              </a:r>
              <a:r>
                <a:rPr lang="en-US" sz="2100" dirty="0">
                  <a:solidFill>
                    <a:schemeClr val="bg1"/>
                  </a:solidFill>
                </a:rPr>
                <a:t>PosterPresentations.com</a:t>
              </a:r>
              <a:br>
                <a:rPr lang="en-US" sz="2100" dirty="0">
                  <a:solidFill>
                    <a:schemeClr val="bg1"/>
                  </a:solidFill>
                </a:rPr>
              </a:br>
              <a:r>
                <a:rPr lang="en-US" sz="2100" dirty="0">
                  <a:solidFill>
                    <a:schemeClr val="bg1"/>
                  </a:solidFill>
                </a:rPr>
                <a:t>    </a:t>
              </a:r>
              <a:r>
                <a:rPr lang="en-US" sz="1800" dirty="0">
                  <a:solidFill>
                    <a:schemeClr val="bg1"/>
                  </a:solidFill>
                </a:rPr>
                <a:t>2117 Fourth Street ,</a:t>
              </a:r>
              <a:r>
                <a:rPr lang="en-US" sz="1800" baseline="0" dirty="0">
                  <a:solidFill>
                    <a:schemeClr val="bg1"/>
                  </a:solidFill>
                </a:rPr>
                <a:t> Unit C        </a:t>
              </a:r>
            </a:p>
            <a:p>
              <a:pPr>
                <a:lnSpc>
                  <a:spcPts val="1950"/>
                </a:lnSpc>
              </a:pPr>
              <a:r>
                <a:rPr lang="en-US" sz="1800" baseline="0" dirty="0">
                  <a:solidFill>
                    <a:schemeClr val="bg1"/>
                  </a:solidFill>
                </a:rPr>
                <a:t>     Berkeley CA </a:t>
              </a:r>
              <a:r>
                <a:rPr lang="en-US" sz="1500" baseline="0" dirty="0">
                  <a:solidFill>
                    <a:schemeClr val="bg1"/>
                  </a:solidFill>
                </a:rPr>
                <a:t>94710</a:t>
              </a:r>
              <a:br>
                <a:rPr lang="en-US" sz="1800" baseline="0" dirty="0">
                  <a:solidFill>
                    <a:schemeClr val="bg1"/>
                  </a:solidFill>
                </a:rPr>
              </a:br>
              <a:r>
                <a:rPr lang="en-US" sz="1800" baseline="0" dirty="0">
                  <a:solidFill>
                    <a:schemeClr val="bg1"/>
                  </a:solidFill>
                </a:rPr>
                <a:t>    </a:t>
              </a:r>
              <a:r>
                <a:rPr lang="en-US" sz="1800" b="1" baseline="0" dirty="0">
                  <a:solidFill>
                    <a:srgbClr val="FFFF00"/>
                  </a:solidFill>
                </a:rPr>
                <a:t>posterpresenter@gmail.com</a:t>
              </a:r>
              <a:endParaRPr lang="en-US" sz="2100" b="1" dirty="0">
                <a:solidFill>
                  <a:srgbClr val="FFFF00"/>
                </a:solidFill>
              </a:endParaRPr>
            </a:p>
          </p:txBody>
        </p:sp>
      </p:grpSp>
      <p:grpSp>
        <p:nvGrpSpPr>
          <p:cNvPr id="54" name="Group 53"/>
          <p:cNvGrpSpPr/>
          <p:nvPr userDrawn="1"/>
        </p:nvGrpSpPr>
        <p:grpSpPr>
          <a:xfrm>
            <a:off x="-8418892" y="-1"/>
            <a:ext cx="8264149" cy="384048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0"/>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1"/>
            <a:stretch>
              <a:fillRect/>
            </a:stretch>
          </p:blipFill>
          <p:spPr>
            <a:xfrm>
              <a:off x="-10732765" y="15696927"/>
              <a:ext cx="9986808" cy="1053596"/>
            </a:xfrm>
            <a:prstGeom prst="rect">
              <a:avLst/>
            </a:prstGeom>
          </p:spPr>
        </p:pic>
        <p:grpSp>
          <p:nvGrpSpPr>
            <p:cNvPr id="59" name="Group 58"/>
            <p:cNvGrpSpPr/>
            <p:nvPr userDrawn="1"/>
          </p:nvGrpSpPr>
          <p:grpSpPr>
            <a:xfrm>
              <a:off x="-9744993" y="23540961"/>
              <a:ext cx="7531182" cy="2124836"/>
              <a:chOff x="-4470427" y="11016658"/>
              <a:chExt cx="3470785" cy="976240"/>
            </a:xfrm>
          </p:grpSpPr>
          <p:grpSp>
            <p:nvGrpSpPr>
              <p:cNvPr id="65" name="Group 64"/>
              <p:cNvGrpSpPr/>
              <p:nvPr userDrawn="1"/>
            </p:nvGrpSpPr>
            <p:grpSpPr>
              <a:xfrm>
                <a:off x="-2783495" y="11060888"/>
                <a:ext cx="624431" cy="841013"/>
                <a:chOff x="-3958697" y="11117435"/>
                <a:chExt cx="779338" cy="1205166"/>
              </a:xfrm>
            </p:grpSpPr>
            <p:pic>
              <p:nvPicPr>
                <p:cNvPr id="71" name="Picture 70"/>
                <p:cNvPicPr>
                  <a:picLocks noChangeAspect="1"/>
                </p:cNvPicPr>
                <p:nvPr userDrawn="1"/>
              </p:nvPicPr>
              <p:blipFill>
                <a:blip r:embed="rId12"/>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08423"/>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6" name="Group 65"/>
              <p:cNvGrpSpPr/>
              <p:nvPr userDrawn="1"/>
            </p:nvGrpSpPr>
            <p:grpSpPr>
              <a:xfrm>
                <a:off x="-2033159" y="11060896"/>
                <a:ext cx="1033517" cy="846062"/>
                <a:chOff x="-2921738" y="11200127"/>
                <a:chExt cx="1420279" cy="1162673"/>
              </a:xfrm>
            </p:grpSpPr>
            <p:pic>
              <p:nvPicPr>
                <p:cNvPr id="69" name="Picture 68"/>
                <p:cNvPicPr>
                  <a:picLocks noChangeAspect="1"/>
                </p:cNvPicPr>
                <p:nvPr userDrawn="1"/>
              </p:nvPicPr>
              <p:blipFill>
                <a:blip r:embed="rId12"/>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187382"/>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7" name="Picture 66"/>
              <p:cNvPicPr>
                <a:picLocks noChangeAspect="1"/>
              </p:cNvPicPr>
              <p:nvPr userDrawn="1"/>
            </p:nvPicPr>
            <p:blipFill>
              <a:blip r:embed="rId13"/>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7253"/>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60" name="Group 59"/>
            <p:cNvGrpSpPr/>
            <p:nvPr userDrawn="1"/>
          </p:nvGrpSpPr>
          <p:grpSpPr>
            <a:xfrm>
              <a:off x="-10414184" y="27751412"/>
              <a:ext cx="9353791" cy="2453251"/>
              <a:chOff x="-4762089" y="12734137"/>
              <a:chExt cx="4310744"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14" imgW="1828440" imgH="1117440" progId="Photoshop.Image.13">
                      <p:embed/>
                    </p:oleObj>
                  </mc:Choice>
                  <mc:Fallback>
                    <p:oleObj name="Image" r:id="rId14" imgW="1828440" imgH="1117440" progId="Photoshop.Image.13">
                      <p:embed/>
                      <p:pic>
                        <p:nvPicPr>
                          <p:cNvPr id="0" name=""/>
                          <p:cNvPicPr/>
                          <p:nvPr/>
                        </p:nvPicPr>
                        <p:blipFill>
                          <a:blip r:embed="rId15"/>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16" imgW="1828440" imgH="1117440" progId="Photoshop.Image.13">
                      <p:embed/>
                    </p:oleObj>
                  </mc:Choice>
                  <mc:Fallback>
                    <p:oleObj name="Image" r:id="rId16" imgW="1828440" imgH="1117440" progId="Photoshop.Image.13">
                      <p:embed/>
                      <p:pic>
                        <p:nvPicPr>
                          <p:cNvPr id="0" name=""/>
                          <p:cNvPicPr/>
                          <p:nvPr/>
                        </p:nvPicPr>
                        <p:blipFill>
                          <a:blip r:embed="rId17"/>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4" name="TextBox 63"/>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5600700"/>
          </a:xfrm>
          <a:prstGeom prst="rect">
            <a:avLst/>
          </a:prstGeom>
          <a:solidFill>
            <a:schemeClr val="accent5">
              <a:lumMod val="75000"/>
            </a:schemeClr>
          </a:solidFill>
          <a:ln w="9525">
            <a:solidFill>
              <a:schemeClr val="tx1"/>
            </a:solidFill>
            <a:miter lim="800000"/>
            <a:headEnd/>
            <a:tailEnd/>
          </a:ln>
          <a:effectLst/>
        </p:spPr>
        <p:txBody>
          <a:bodyPr wrap="none" lIns="68577" tIns="34288" rIns="68577" bIns="34288" anchor="ctr"/>
          <a:lstStyle/>
          <a:p>
            <a:pPr>
              <a:defRPr/>
            </a:pPr>
            <a:endParaRPr lang="en-US" sz="6450" dirty="0"/>
          </a:p>
        </p:txBody>
      </p:sp>
      <p:sp>
        <p:nvSpPr>
          <p:cNvPr id="9" name="Rectangle 9"/>
          <p:cNvSpPr>
            <a:spLocks noChangeArrowheads="1"/>
          </p:cNvSpPr>
          <p:nvPr/>
        </p:nvSpPr>
        <p:spPr bwMode="auto">
          <a:xfrm>
            <a:off x="0" y="5606257"/>
            <a:ext cx="32918400" cy="177800"/>
          </a:xfrm>
          <a:prstGeom prst="rect">
            <a:avLst/>
          </a:prstGeom>
          <a:solidFill>
            <a:schemeClr val="accent5">
              <a:lumMod val="50000"/>
            </a:schemeClr>
          </a:solidFill>
          <a:ln w="152400">
            <a:noFill/>
            <a:miter lim="800000"/>
            <a:headEnd/>
            <a:tailEnd/>
          </a:ln>
          <a:effectLst/>
        </p:spPr>
        <p:txBody>
          <a:bodyPr wrap="none" lIns="68577" tIns="34288" rIns="68577" bIns="34288" anchor="ctr"/>
          <a:lstStyle/>
          <a:p>
            <a:pPr>
              <a:defRPr/>
            </a:pPr>
            <a:endParaRPr lang="en-US" sz="6450" dirty="0"/>
          </a:p>
        </p:txBody>
      </p:sp>
      <p:sp>
        <p:nvSpPr>
          <p:cNvPr id="10" name="Text Box 14"/>
          <p:cNvSpPr txBox="1">
            <a:spLocks noChangeArrowheads="1"/>
          </p:cNvSpPr>
          <p:nvPr/>
        </p:nvSpPr>
        <p:spPr bwMode="auto">
          <a:xfrm>
            <a:off x="1113133" y="37604702"/>
            <a:ext cx="1885950" cy="252614"/>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375"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825" b="1" dirty="0">
                <a:solidFill>
                  <a:schemeClr val="bg1">
                    <a:lumMod val="75000"/>
                  </a:schemeClr>
                </a:solidFill>
                <a:latin typeface="Arial" charset="0"/>
              </a:rPr>
              <a:t>www.PosterPresentations.com</a:t>
            </a:r>
          </a:p>
        </p:txBody>
      </p:sp>
      <p:sp>
        <p:nvSpPr>
          <p:cNvPr id="21" name="Rounded Rectangle 20"/>
          <p:cNvSpPr/>
          <p:nvPr userDrawn="1"/>
        </p:nvSpPr>
        <p:spPr>
          <a:xfrm>
            <a:off x="691753" y="6134100"/>
            <a:ext cx="7537847" cy="31192788"/>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2" name="Rounded Rectangle 21"/>
          <p:cNvSpPr/>
          <p:nvPr userDrawn="1"/>
        </p:nvSpPr>
        <p:spPr>
          <a:xfrm>
            <a:off x="24688800" y="6134100"/>
            <a:ext cx="7537847" cy="31192788"/>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23" name="Rounded Rectangle 22"/>
          <p:cNvSpPr/>
          <p:nvPr userDrawn="1"/>
        </p:nvSpPr>
        <p:spPr>
          <a:xfrm>
            <a:off x="8687396" y="6145213"/>
            <a:ext cx="15543610" cy="31192788"/>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grpSp>
        <p:nvGrpSpPr>
          <p:cNvPr id="43" name="Group 42"/>
          <p:cNvGrpSpPr/>
          <p:nvPr userDrawn="1"/>
        </p:nvGrpSpPr>
        <p:grpSpPr>
          <a:xfrm>
            <a:off x="33118380" y="-64242"/>
            <a:ext cx="8296604" cy="38469043"/>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name="Image" r:id="rId3" imgW="4571280" imgH="1688760" progId="Photoshop.Image.13">
                    <p:embed/>
                  </p:oleObj>
                </mc:Choice>
                <mc:Fallback>
                  <p:oleObj name="Image" r:id="rId3" imgW="4571280" imgH="1688760" progId="Photoshop.Image.13">
                    <p:embed/>
                    <p:pic>
                      <p:nvPicPr>
                        <p:cNvPr id="0" name=""/>
                        <p:cNvPicPr/>
                        <p:nvPr/>
                      </p:nvPicPr>
                      <p:blipFill>
                        <a:blip r:embed="rId4"/>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6" imgW="1574280" imgH="1053720" progId="Photoshop.Image.13">
                    <p:embed/>
                  </p:oleObj>
                </mc:Choice>
                <mc:Fallback>
                  <p:oleObj name="Image" r:id="rId6" imgW="1574280" imgH="1053720" progId="Photoshop.Image.13">
                    <p:embed/>
                    <p:pic>
                      <p:nvPicPr>
                        <p:cNvPr id="0" name=""/>
                        <p:cNvPicPr/>
                        <p:nvPr/>
                      </p:nvPicPr>
                      <p:blipFill>
                        <a:blip r:embed="rId7"/>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8"/>
              </p:cNvPr>
              <p:cNvPicPr>
                <a:picLocks noChangeAspect="1" noChangeArrowheads="1"/>
              </p:cNvPicPr>
              <p:nvPr userDrawn="1"/>
            </p:nvPicPr>
            <p:blipFill>
              <a:blip r:embed="rId9"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77400"/>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sp>
          <p:nvSpPr>
            <p:cNvPr id="49" name="TextBox 48"/>
            <p:cNvSpPr txBox="1"/>
            <p:nvPr userDrawn="1"/>
          </p:nvSpPr>
          <p:spPr>
            <a:xfrm>
              <a:off x="44262808" y="31169782"/>
              <a:ext cx="6870215" cy="935882"/>
            </a:xfrm>
            <a:prstGeom prst="rect">
              <a:avLst/>
            </a:prstGeom>
            <a:noFill/>
          </p:spPr>
          <p:txBody>
            <a:bodyPr wrap="square" lIns="65304" tIns="32651" rIns="65304" bIns="32651" rtlCol="0">
              <a:spAutoFit/>
            </a:bodyPr>
            <a:lstStyle/>
            <a:p>
              <a:pPr>
                <a:lnSpc>
                  <a:spcPts val="1950"/>
                </a:lnSpc>
              </a:pPr>
              <a:r>
                <a:rPr lang="en-US" sz="2100" dirty="0">
                  <a:solidFill>
                    <a:schemeClr val="bg1"/>
                  </a:solidFill>
                </a:rPr>
                <a:t>© 2013</a:t>
              </a:r>
              <a:r>
                <a:rPr lang="en-US" sz="2100" baseline="0" dirty="0">
                  <a:solidFill>
                    <a:schemeClr val="bg1"/>
                  </a:solidFill>
                </a:rPr>
                <a:t> </a:t>
              </a:r>
              <a:r>
                <a:rPr lang="en-US" sz="2100" dirty="0">
                  <a:solidFill>
                    <a:schemeClr val="bg1"/>
                  </a:solidFill>
                </a:rPr>
                <a:t>PosterPresentations.com</a:t>
              </a:r>
              <a:br>
                <a:rPr lang="en-US" sz="2100" dirty="0">
                  <a:solidFill>
                    <a:schemeClr val="bg1"/>
                  </a:solidFill>
                </a:rPr>
              </a:br>
              <a:r>
                <a:rPr lang="en-US" sz="2100" dirty="0">
                  <a:solidFill>
                    <a:schemeClr val="bg1"/>
                  </a:solidFill>
                </a:rPr>
                <a:t>    </a:t>
              </a:r>
              <a:r>
                <a:rPr lang="en-US" sz="1800" dirty="0">
                  <a:solidFill>
                    <a:schemeClr val="bg1"/>
                  </a:solidFill>
                </a:rPr>
                <a:t>2117 Fourth Street ,</a:t>
              </a:r>
              <a:r>
                <a:rPr lang="en-US" sz="1800" baseline="0" dirty="0">
                  <a:solidFill>
                    <a:schemeClr val="bg1"/>
                  </a:solidFill>
                </a:rPr>
                <a:t> Unit C        </a:t>
              </a:r>
            </a:p>
            <a:p>
              <a:pPr>
                <a:lnSpc>
                  <a:spcPts val="1950"/>
                </a:lnSpc>
              </a:pPr>
              <a:r>
                <a:rPr lang="en-US" sz="1800" baseline="0" dirty="0">
                  <a:solidFill>
                    <a:schemeClr val="bg1"/>
                  </a:solidFill>
                </a:rPr>
                <a:t>     Berkeley CA </a:t>
              </a:r>
              <a:r>
                <a:rPr lang="en-US" sz="1500" baseline="0" dirty="0">
                  <a:solidFill>
                    <a:schemeClr val="bg1"/>
                  </a:solidFill>
                </a:rPr>
                <a:t>94710</a:t>
              </a:r>
              <a:br>
                <a:rPr lang="en-US" sz="1800" baseline="0" dirty="0">
                  <a:solidFill>
                    <a:schemeClr val="bg1"/>
                  </a:solidFill>
                </a:rPr>
              </a:br>
              <a:r>
                <a:rPr lang="en-US" sz="1800" baseline="0" dirty="0">
                  <a:solidFill>
                    <a:schemeClr val="bg1"/>
                  </a:solidFill>
                </a:rPr>
                <a:t>    </a:t>
              </a:r>
              <a:r>
                <a:rPr lang="en-US" sz="1800" b="1" baseline="0" dirty="0">
                  <a:solidFill>
                    <a:srgbClr val="FFFF00"/>
                  </a:solidFill>
                </a:rPr>
                <a:t>posterpresenter@gmail.com</a:t>
              </a:r>
              <a:endParaRPr lang="en-US" sz="2100" b="1" dirty="0">
                <a:solidFill>
                  <a:srgbClr val="FFFF00"/>
                </a:solidFill>
              </a:endParaRPr>
            </a:p>
          </p:txBody>
        </p:sp>
      </p:grpSp>
      <p:grpSp>
        <p:nvGrpSpPr>
          <p:cNvPr id="53" name="Group 52"/>
          <p:cNvGrpSpPr/>
          <p:nvPr userDrawn="1"/>
        </p:nvGrpSpPr>
        <p:grpSpPr>
          <a:xfrm>
            <a:off x="-8418892" y="-1"/>
            <a:ext cx="8264149" cy="384048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0"/>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1"/>
            <a:stretch>
              <a:fillRect/>
            </a:stretch>
          </p:blipFill>
          <p:spPr>
            <a:xfrm>
              <a:off x="-10732765" y="15696927"/>
              <a:ext cx="9986808" cy="1053596"/>
            </a:xfrm>
            <a:prstGeom prst="rect">
              <a:avLst/>
            </a:prstGeom>
          </p:spPr>
        </p:pic>
        <p:grpSp>
          <p:nvGrpSpPr>
            <p:cNvPr id="58" name="Group 57"/>
            <p:cNvGrpSpPr/>
            <p:nvPr userDrawn="1"/>
          </p:nvGrpSpPr>
          <p:grpSpPr>
            <a:xfrm>
              <a:off x="-9744993" y="23540961"/>
              <a:ext cx="7531182" cy="2124836"/>
              <a:chOff x="-4470427" y="11016658"/>
              <a:chExt cx="3470785" cy="976240"/>
            </a:xfrm>
          </p:grpSpPr>
          <p:grpSp>
            <p:nvGrpSpPr>
              <p:cNvPr id="64" name="Group 63"/>
              <p:cNvGrpSpPr/>
              <p:nvPr userDrawn="1"/>
            </p:nvGrpSpPr>
            <p:grpSpPr>
              <a:xfrm>
                <a:off x="-2783495" y="11060888"/>
                <a:ext cx="624431" cy="841013"/>
                <a:chOff x="-3958697" y="11117435"/>
                <a:chExt cx="779338" cy="1205166"/>
              </a:xfrm>
            </p:grpSpPr>
            <p:pic>
              <p:nvPicPr>
                <p:cNvPr id="70" name="Picture 69"/>
                <p:cNvPicPr>
                  <a:picLocks noChangeAspect="1"/>
                </p:cNvPicPr>
                <p:nvPr userDrawn="1"/>
              </p:nvPicPr>
              <p:blipFill>
                <a:blip r:embed="rId12"/>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08423"/>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6"/>
                <a:ext cx="1033517" cy="846062"/>
                <a:chOff x="-2921738" y="11200127"/>
                <a:chExt cx="1420279" cy="1162673"/>
              </a:xfrm>
            </p:grpSpPr>
            <p:pic>
              <p:nvPicPr>
                <p:cNvPr id="68" name="Picture 67"/>
                <p:cNvPicPr>
                  <a:picLocks noChangeAspect="1"/>
                </p:cNvPicPr>
                <p:nvPr userDrawn="1"/>
              </p:nvPicPr>
              <p:blipFill>
                <a:blip r:embed="rId12"/>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87382"/>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3"/>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7253"/>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14" imgW="1828440" imgH="1117440" progId="Photoshop.Image.13">
                      <p:embed/>
                    </p:oleObj>
                  </mc:Choice>
                  <mc:Fallback>
                    <p:oleObj name="Image" r:id="rId14" imgW="1828440" imgH="1117440" progId="Photoshop.Image.13">
                      <p:embed/>
                      <p:pic>
                        <p:nvPicPr>
                          <p:cNvPr id="0" name=""/>
                          <p:cNvPicPr/>
                          <p:nvPr/>
                        </p:nvPicPr>
                        <p:blipFill>
                          <a:blip r:embed="rId15"/>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16" imgW="1828440" imgH="1117440" progId="Photoshop.Image.13">
                      <p:embed/>
                    </p:oleObj>
                  </mc:Choice>
                  <mc:Fallback>
                    <p:oleObj name="Image" r:id="rId16" imgW="1828440" imgH="1117440" progId="Photoshop.Image.13">
                      <p:embed/>
                      <p:pic>
                        <p:nvPicPr>
                          <p:cNvPr id="0" name=""/>
                          <p:cNvPicPr/>
                          <p:nvPr/>
                        </p:nvPicPr>
                        <p:blipFill>
                          <a:blip r:embed="rId17"/>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hyperlink" Target="https://ejar.journals.ekb.eg/article_111119_dbdf9340c176db18d0e102136d29ca30.pdf" TargetMode="External"/><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jpeg"/><Relationship Id="rId4" Type="http://schemas.openxmlformats.org/officeDocument/2006/relationships/hyperlink" Target="https://economic-research.bnpparibas.com/html/en-US/challenges-agricultural-sector-4/19/2019,32926" TargetMode="External"/><Relationship Id="rId9" Type="http://schemas.openxmlformats.org/officeDocument/2006/relationships/image" Target="../media/image15.jpeg"/><Relationship Id="rId1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706996" y="7940875"/>
            <a:ext cx="7542610" cy="11184578"/>
          </a:xfrm>
        </p:spPr>
        <p:txBody>
          <a:bodyPr/>
          <a:lstStyle/>
          <a:p>
            <a:r>
              <a:rPr lang="en-US" sz="2600" dirty="0"/>
              <a:t>The world population is increasing rapidly and with the increase in population, our need for food is increasing. Traditional methods that farmers use are not sufficient to serve the increasing demand for food which lead them to use wrong and unethical ways to produce more food which end up destroying the soil, producing low quality food, and resulting in crop diseases. </a:t>
            </a:r>
          </a:p>
          <a:p>
            <a:r>
              <a:rPr lang="en-US" sz="2600" dirty="0"/>
              <a:t>Some other problems that are facing agriculture field are lack of irrigation and water management.</a:t>
            </a:r>
          </a:p>
          <a:p>
            <a:r>
              <a:rPr lang="en-US" sz="2600" dirty="0"/>
              <a:t>That’s why  our project is using different automation practices using IOT system to control water and other minerals entering the soil, that would give the plants its needs in a responsible and efficient way.</a:t>
            </a:r>
          </a:p>
          <a:p>
            <a:r>
              <a:rPr lang="en-US" sz="2600" dirty="0"/>
              <a:t>Also, we use Artificial Intelligence and Deep Learning and Computer Vision algorithms to help detecting plant disease and giving recommendation to the user on how to help the plants.</a:t>
            </a:r>
          </a:p>
          <a:p>
            <a:r>
              <a:rPr lang="en-US" sz="2600" dirty="0"/>
              <a:t>And that’s done through using an integrated system, using AI, hardware and software focusing on some of the pillars of farm automation, that can take care of plants with minimal need for farmers as it includes a smart irrigation system that works based on soil moisture, the actual and expected climate of the farm, and detects common diseases of plants using various techniques of AI and IoT for irrigation</a:t>
            </a:r>
          </a:p>
        </p:txBody>
      </p:sp>
      <p:sp>
        <p:nvSpPr>
          <p:cNvPr id="450" name="Text Placeholder 449"/>
          <p:cNvSpPr>
            <a:spLocks noGrp="1"/>
          </p:cNvSpPr>
          <p:nvPr>
            <p:ph type="body" sz="quarter" idx="11"/>
          </p:nvPr>
        </p:nvSpPr>
        <p:spPr>
          <a:xfrm>
            <a:off x="725493" y="6643705"/>
            <a:ext cx="7521416" cy="918841"/>
          </a:xfrm>
        </p:spPr>
        <p:txBody>
          <a:bodyPr/>
          <a:lstStyle/>
          <a:p>
            <a:r>
              <a:rPr lang="en-US" sz="3000" dirty="0"/>
              <a:t>ABSTRACT</a:t>
            </a:r>
          </a:p>
        </p:txBody>
      </p:sp>
      <p:sp>
        <p:nvSpPr>
          <p:cNvPr id="453" name="Text Placeholder 452"/>
          <p:cNvSpPr>
            <a:spLocks noGrp="1"/>
          </p:cNvSpPr>
          <p:nvPr>
            <p:ph type="body" sz="quarter" idx="20"/>
          </p:nvPr>
        </p:nvSpPr>
        <p:spPr>
          <a:xfrm>
            <a:off x="711759" y="28842040"/>
            <a:ext cx="7537847" cy="646323"/>
          </a:xfrm>
        </p:spPr>
        <p:txBody>
          <a:bodyPr/>
          <a:lstStyle/>
          <a:p>
            <a:r>
              <a:rPr lang="en-US" sz="3000" dirty="0"/>
              <a:t>OBJECTIVE</a:t>
            </a:r>
          </a:p>
        </p:txBody>
      </p:sp>
      <p:sp>
        <p:nvSpPr>
          <p:cNvPr id="454" name="Text Placeholder 453"/>
          <p:cNvSpPr>
            <a:spLocks noGrp="1"/>
          </p:cNvSpPr>
          <p:nvPr>
            <p:ph type="body" sz="quarter" idx="21"/>
          </p:nvPr>
        </p:nvSpPr>
        <p:spPr>
          <a:xfrm>
            <a:off x="8713918" y="14977125"/>
            <a:ext cx="7536656" cy="7423548"/>
          </a:xfrm>
        </p:spPr>
        <p:txBody>
          <a:bodyPr/>
          <a:lstStyle/>
          <a:p>
            <a:pPr marL="514350" indent="-514350">
              <a:buFont typeface="+mj-lt"/>
              <a:buAutoNum type="arabicPeriod"/>
            </a:pPr>
            <a:r>
              <a:rPr lang="en-US" sz="2600" dirty="0" err="1">
                <a:solidFill>
                  <a:srgbClr val="002060"/>
                </a:solidFill>
              </a:rPr>
              <a:t>NodeMCU</a:t>
            </a:r>
            <a:r>
              <a:rPr lang="en-US" sz="2600" dirty="0">
                <a:solidFill>
                  <a:srgbClr val="002060"/>
                </a:solidFill>
              </a:rPr>
              <a:t> (ESP8266 Wi-Fi Programming &amp; Development Kit) CP21022.</a:t>
            </a:r>
          </a:p>
          <a:p>
            <a:pPr marL="514350" indent="-514350">
              <a:buFont typeface="+mj-lt"/>
              <a:buAutoNum type="arabicPeriod"/>
            </a:pPr>
            <a:r>
              <a:rPr lang="en-US" sz="2600" dirty="0">
                <a:solidFill>
                  <a:srgbClr val="002060"/>
                </a:solidFill>
              </a:rPr>
              <a:t>ADS1115 16-Bit ADC - 4 Channel</a:t>
            </a:r>
          </a:p>
          <a:p>
            <a:pPr marL="514350" indent="-514350">
              <a:buFont typeface="+mj-lt"/>
              <a:buAutoNum type="arabicPeriod"/>
            </a:pPr>
            <a:r>
              <a:rPr lang="en-US" sz="2600" dirty="0">
                <a:solidFill>
                  <a:srgbClr val="002060"/>
                </a:solidFill>
              </a:rPr>
              <a:t>Solar Cell Panel (18V – 5Watt) Polycrystalline</a:t>
            </a:r>
          </a:p>
          <a:p>
            <a:pPr marL="514350" indent="-514350">
              <a:buFont typeface="+mj-lt"/>
              <a:buAutoNum type="arabicPeriod"/>
            </a:pPr>
            <a:r>
              <a:rPr lang="en-US" sz="2600" dirty="0">
                <a:solidFill>
                  <a:srgbClr val="002060"/>
                </a:solidFill>
              </a:rPr>
              <a:t>Battery Li-ion Battery Cell 3.7v 2400mAh.</a:t>
            </a:r>
          </a:p>
          <a:p>
            <a:pPr marL="514350" indent="-514350">
              <a:buFont typeface="+mj-lt"/>
              <a:buAutoNum type="arabicPeriod"/>
            </a:pPr>
            <a:r>
              <a:rPr lang="en-US" sz="2600" dirty="0">
                <a:solidFill>
                  <a:srgbClr val="002060"/>
                </a:solidFill>
              </a:rPr>
              <a:t>DC-DC Step UP Boost Converter Module XL6009 (3A) </a:t>
            </a:r>
          </a:p>
          <a:p>
            <a:pPr marL="514350" indent="-514350">
              <a:buFont typeface="+mj-lt"/>
              <a:buAutoNum type="arabicPeriod"/>
            </a:pPr>
            <a:r>
              <a:rPr lang="en-US" sz="2600" dirty="0">
                <a:solidFill>
                  <a:srgbClr val="002060"/>
                </a:solidFill>
              </a:rPr>
              <a:t>Soil Moisture Sensor</a:t>
            </a:r>
          </a:p>
          <a:p>
            <a:pPr marL="514350" indent="-514350">
              <a:buFont typeface="+mj-lt"/>
              <a:buAutoNum type="arabicPeriod"/>
            </a:pPr>
            <a:r>
              <a:rPr lang="en-US" sz="2600" dirty="0">
                <a:solidFill>
                  <a:srgbClr val="002060"/>
                </a:solidFill>
              </a:rPr>
              <a:t>DHT11 Temperature &amp; Humidity Sensor8.</a:t>
            </a:r>
          </a:p>
          <a:p>
            <a:pPr marL="514350" indent="-514350">
              <a:buFont typeface="+mj-lt"/>
              <a:buAutoNum type="arabicPeriod"/>
            </a:pPr>
            <a:r>
              <a:rPr lang="en-US" sz="2600" dirty="0">
                <a:solidFill>
                  <a:srgbClr val="002060"/>
                </a:solidFill>
              </a:rPr>
              <a:t>Rain sensor</a:t>
            </a:r>
          </a:p>
          <a:p>
            <a:pPr marL="514350" indent="-514350">
              <a:buFont typeface="+mj-lt"/>
              <a:buAutoNum type="arabicPeriod"/>
            </a:pPr>
            <a:r>
              <a:rPr lang="en-US" sz="2600" dirty="0">
                <a:solidFill>
                  <a:srgbClr val="002060"/>
                </a:solidFill>
              </a:rPr>
              <a:t>Water Pump – MINI – DC 3-6V 120L/H10.</a:t>
            </a:r>
          </a:p>
          <a:p>
            <a:pPr marL="514350" indent="-514350">
              <a:buFont typeface="+mj-lt"/>
              <a:buAutoNum type="arabicPeriod"/>
            </a:pPr>
            <a:r>
              <a:rPr lang="en-US" sz="2600" dirty="0">
                <a:solidFill>
                  <a:srgbClr val="002060"/>
                </a:solidFill>
              </a:rPr>
              <a:t>Motor Driver L298N Module</a:t>
            </a:r>
          </a:p>
          <a:p>
            <a:pPr marL="514350" indent="-514350">
              <a:buFont typeface="+mj-lt"/>
              <a:buAutoNum type="arabicPeriod"/>
            </a:pPr>
            <a:r>
              <a:rPr lang="en-US" sz="2600" dirty="0">
                <a:solidFill>
                  <a:srgbClr val="002060"/>
                </a:solidFill>
              </a:rPr>
              <a:t>Relay Module (5V-10A) 2Channel </a:t>
            </a:r>
          </a:p>
          <a:p>
            <a:pPr marL="514350" indent="-514350">
              <a:buFont typeface="+mj-lt"/>
              <a:buAutoNum type="arabicPeriod"/>
            </a:pPr>
            <a:r>
              <a:rPr lang="en-US" sz="2600" dirty="0">
                <a:solidFill>
                  <a:srgbClr val="002060"/>
                </a:solidFill>
              </a:rPr>
              <a:t>DC Voltage Sensor Module (0-25V)</a:t>
            </a:r>
          </a:p>
          <a:p>
            <a:pPr marL="514350" indent="-514350">
              <a:buFont typeface="+mj-lt"/>
              <a:buAutoNum type="arabicPeriod"/>
            </a:pPr>
            <a:r>
              <a:rPr lang="en-US" sz="2600" dirty="0">
                <a:solidFill>
                  <a:srgbClr val="002060"/>
                </a:solidFill>
              </a:rPr>
              <a:t>BC547 Transistor</a:t>
            </a:r>
          </a:p>
        </p:txBody>
      </p:sp>
      <p:sp>
        <p:nvSpPr>
          <p:cNvPr id="455" name="Text Placeholder 454"/>
          <p:cNvSpPr>
            <a:spLocks noGrp="1"/>
          </p:cNvSpPr>
          <p:nvPr>
            <p:ph type="body" sz="quarter" idx="22"/>
          </p:nvPr>
        </p:nvSpPr>
        <p:spPr>
          <a:xfrm>
            <a:off x="8727982" y="13829556"/>
            <a:ext cx="7536656" cy="646323"/>
          </a:xfrm>
        </p:spPr>
        <p:txBody>
          <a:bodyPr/>
          <a:lstStyle/>
          <a:p>
            <a:r>
              <a:rPr lang="en-US" sz="3000" dirty="0"/>
              <a:t>MATERIALS</a:t>
            </a:r>
          </a:p>
        </p:txBody>
      </p:sp>
      <p:sp>
        <p:nvSpPr>
          <p:cNvPr id="456" name="Text Placeholder 455"/>
          <p:cNvSpPr>
            <a:spLocks noGrp="1"/>
          </p:cNvSpPr>
          <p:nvPr>
            <p:ph type="body" sz="quarter" idx="23"/>
          </p:nvPr>
        </p:nvSpPr>
        <p:spPr>
          <a:xfrm>
            <a:off x="8699353" y="23933331"/>
            <a:ext cx="7545981" cy="1661971"/>
          </a:xfrm>
        </p:spPr>
        <p:txBody>
          <a:bodyPr/>
          <a:lstStyle/>
          <a:p>
            <a:pPr marL="342900" indent="-342900">
              <a:buFont typeface="Arial" panose="020B0604020202020204" pitchFamily="34" charset="0"/>
              <a:buChar char="•"/>
            </a:pPr>
            <a:r>
              <a:rPr lang="en-US" sz="2600" dirty="0"/>
              <a:t>To subscribe to our services users, request the system on the website, then a date is set to install the hardware(microcontroller and sensors ).</a:t>
            </a:r>
          </a:p>
        </p:txBody>
      </p:sp>
      <p:sp>
        <p:nvSpPr>
          <p:cNvPr id="457" name="Text Placeholder 456"/>
          <p:cNvSpPr>
            <a:spLocks noGrp="1"/>
          </p:cNvSpPr>
          <p:nvPr>
            <p:ph type="body" sz="quarter" idx="24"/>
          </p:nvPr>
        </p:nvSpPr>
        <p:spPr>
          <a:xfrm>
            <a:off x="8693480" y="23283098"/>
            <a:ext cx="7543800" cy="646323"/>
          </a:xfrm>
        </p:spPr>
        <p:txBody>
          <a:bodyPr/>
          <a:lstStyle/>
          <a:p>
            <a:r>
              <a:rPr lang="en-US" sz="3000" dirty="0"/>
              <a:t>RESULTS</a:t>
            </a:r>
          </a:p>
        </p:txBody>
      </p:sp>
      <p:sp>
        <p:nvSpPr>
          <p:cNvPr id="458" name="Text Placeholder 457"/>
          <p:cNvSpPr>
            <a:spLocks noGrp="1"/>
          </p:cNvSpPr>
          <p:nvPr>
            <p:ph type="body" sz="quarter" idx="25"/>
          </p:nvPr>
        </p:nvSpPr>
        <p:spPr>
          <a:xfrm>
            <a:off x="24685520" y="19636677"/>
            <a:ext cx="7535264" cy="646323"/>
          </a:xfrm>
        </p:spPr>
        <p:txBody>
          <a:bodyPr/>
          <a:lstStyle/>
          <a:p>
            <a:r>
              <a:rPr lang="en-US" sz="3000" dirty="0"/>
              <a:t>CONCLUSIONS</a:t>
            </a:r>
          </a:p>
        </p:txBody>
      </p:sp>
      <p:sp>
        <p:nvSpPr>
          <p:cNvPr id="459" name="Text Placeholder 458"/>
          <p:cNvSpPr>
            <a:spLocks noGrp="1"/>
          </p:cNvSpPr>
          <p:nvPr>
            <p:ph type="body" sz="quarter" idx="26"/>
          </p:nvPr>
        </p:nvSpPr>
        <p:spPr>
          <a:xfrm>
            <a:off x="24764999" y="20179560"/>
            <a:ext cx="7467715" cy="7263505"/>
          </a:xfrm>
        </p:spPr>
        <p:txBody>
          <a:bodyPr/>
          <a:lstStyle/>
          <a:p>
            <a:r>
              <a:rPr lang="en-US" sz="2600" dirty="0"/>
              <a:t>In conclusion, the use of AI-powered systems in farm automation and plant disease detection has revolutionized the agricultural industry. These systems have the potential to significantly increase crop yields, reduce labor costs, and improve the overall efficiency of farming operations. By leveraging machine learning algorithms and computer vision technology, these systems can accurately detect and diagnose plant diseases, allowing farmers to take timely action to prevent crop losses. Furthermore, these systems can automate various farming tasks such as planting and watering, freeing up farmers' time to focus on other important aspects of their business. Overall, AI-powered systems have the potential to transform the way we approach agriculture, making it more sustainable, efficient, and profitable</a:t>
            </a:r>
          </a:p>
        </p:txBody>
      </p:sp>
      <p:sp>
        <p:nvSpPr>
          <p:cNvPr id="460" name="Text Placeholder 459"/>
          <p:cNvSpPr>
            <a:spLocks noGrp="1"/>
          </p:cNvSpPr>
          <p:nvPr>
            <p:ph type="body" sz="quarter" idx="27"/>
          </p:nvPr>
        </p:nvSpPr>
        <p:spPr>
          <a:xfrm>
            <a:off x="24675559" y="27347148"/>
            <a:ext cx="7535264" cy="646323"/>
          </a:xfrm>
        </p:spPr>
        <p:txBody>
          <a:bodyPr/>
          <a:lstStyle/>
          <a:p>
            <a:r>
              <a:rPr lang="en-US" sz="3000" dirty="0"/>
              <a:t>REFERENCES</a:t>
            </a:r>
          </a:p>
        </p:txBody>
      </p:sp>
      <p:sp>
        <p:nvSpPr>
          <p:cNvPr id="461" name="Text Placeholder 460"/>
          <p:cNvSpPr>
            <a:spLocks noGrp="1"/>
          </p:cNvSpPr>
          <p:nvPr>
            <p:ph type="body" sz="quarter" idx="28"/>
          </p:nvPr>
        </p:nvSpPr>
        <p:spPr>
          <a:xfrm>
            <a:off x="24696169" y="28407397"/>
            <a:ext cx="7539038" cy="5583045"/>
          </a:xfrm>
        </p:spPr>
        <p:txBody>
          <a:bodyPr/>
          <a:lstStyle/>
          <a:p>
            <a:r>
              <a:rPr lang="en-US" sz="2600" dirty="0"/>
              <a:t>[1] "Agricultural Economics Research Institute-Agricultural Research Center," 7 11 2018. [Online]. Available: </a:t>
            </a:r>
            <a:r>
              <a:rPr lang="en-US" sz="2600" dirty="0">
                <a:hlinkClick r:id="rId3"/>
              </a:rPr>
              <a:t>https://ejar.journals.ekb.eg/article_111119_dbdf9340c176db18d0e102136d29ca30.pdf</a:t>
            </a:r>
            <a:r>
              <a:rPr lang="en-US" sz="2600" dirty="0"/>
              <a:t>.</a:t>
            </a:r>
          </a:p>
          <a:p>
            <a:endParaRPr lang="en-US" sz="2600" dirty="0"/>
          </a:p>
          <a:p>
            <a:r>
              <a:rPr lang="fr-FR" sz="2600" dirty="0"/>
              <a:t>[2] "</a:t>
            </a:r>
            <a:r>
              <a:rPr lang="fr-FR" sz="2600" dirty="0" err="1"/>
              <a:t>bnpparibas</a:t>
            </a:r>
            <a:r>
              <a:rPr lang="fr-FR" sz="2600" dirty="0"/>
              <a:t>," 18 4 2019. [Online]. </a:t>
            </a:r>
            <a:r>
              <a:rPr lang="fr-FR" sz="2600" dirty="0" err="1"/>
              <a:t>Available</a:t>
            </a:r>
            <a:r>
              <a:rPr lang="fr-FR" sz="2600" dirty="0"/>
              <a:t>: </a:t>
            </a:r>
            <a:r>
              <a:rPr lang="fr-FR" sz="2600" dirty="0">
                <a:hlinkClick r:id="rId4"/>
              </a:rPr>
              <a:t>https://economic-research.bnpparibas.com/html/en-US/challenges-agricultural-sector-4/19/2019,32926</a:t>
            </a:r>
            <a:r>
              <a:rPr lang="fr-FR" sz="2600" dirty="0"/>
              <a:t>.</a:t>
            </a:r>
          </a:p>
          <a:p>
            <a:endParaRPr lang="fr-FR" sz="2600" dirty="0"/>
          </a:p>
          <a:p>
            <a:r>
              <a:rPr lang="en-US" sz="2600" dirty="0"/>
              <a:t>[3] A. a. </a:t>
            </a:r>
            <a:r>
              <a:rPr lang="en-US" sz="2600" dirty="0" err="1"/>
              <a:t>halidev</a:t>
            </a:r>
            <a:r>
              <a:rPr lang="en-US" sz="2600" dirty="0"/>
              <a:t>, "A review on convolutional </a:t>
            </a:r>
            <a:r>
              <a:rPr lang="en-US" sz="2600" dirty="0" err="1"/>
              <a:t>nueral</a:t>
            </a:r>
            <a:r>
              <a:rPr lang="en-US" sz="2600" dirty="0"/>
              <a:t> </a:t>
            </a:r>
            <a:r>
              <a:rPr lang="en-US" sz="2600" dirty="0" err="1"/>
              <a:t>networ</a:t>
            </a:r>
            <a:r>
              <a:rPr lang="en-US" sz="2600" dirty="0"/>
              <a:t> (</a:t>
            </a:r>
            <a:r>
              <a:rPr lang="en-US" sz="2600" dirty="0" err="1"/>
              <a:t>cnn</a:t>
            </a:r>
            <a:r>
              <a:rPr lang="en-US" sz="2600" dirty="0"/>
              <a:t>) applied to plant leaf disease detection".</a:t>
            </a:r>
          </a:p>
        </p:txBody>
      </p:sp>
      <p:sp>
        <p:nvSpPr>
          <p:cNvPr id="462" name="Text Placeholder 461"/>
          <p:cNvSpPr>
            <a:spLocks noGrp="1"/>
          </p:cNvSpPr>
          <p:nvPr>
            <p:ph type="body" sz="quarter" idx="29"/>
          </p:nvPr>
        </p:nvSpPr>
        <p:spPr>
          <a:xfrm>
            <a:off x="24717391" y="34281075"/>
            <a:ext cx="7535264" cy="646323"/>
          </a:xfrm>
        </p:spPr>
        <p:txBody>
          <a:bodyPr/>
          <a:lstStyle/>
          <a:p>
            <a:r>
              <a:rPr lang="en-US" sz="3000" dirty="0"/>
              <a:t>ACKNOWLEDGEMENT</a:t>
            </a:r>
          </a:p>
        </p:txBody>
      </p:sp>
      <p:sp>
        <p:nvSpPr>
          <p:cNvPr id="463" name="Text Placeholder 462"/>
          <p:cNvSpPr>
            <a:spLocks noGrp="1"/>
          </p:cNvSpPr>
          <p:nvPr>
            <p:ph type="body" sz="quarter" idx="30"/>
          </p:nvPr>
        </p:nvSpPr>
        <p:spPr>
          <a:xfrm>
            <a:off x="24729337" y="35335042"/>
            <a:ext cx="7539038" cy="2142103"/>
          </a:xfrm>
        </p:spPr>
        <p:txBody>
          <a:bodyPr/>
          <a:lstStyle/>
          <a:p>
            <a:r>
              <a:rPr lang="en-US" sz="2600" dirty="0"/>
              <a:t>We Would Like To Thank The Dr.  Mahmoud Abd-</a:t>
            </a:r>
            <a:r>
              <a:rPr lang="en-US" sz="2600" dirty="0" err="1"/>
              <a:t>elaal</a:t>
            </a:r>
            <a:r>
              <a:rPr lang="en-US" sz="2600" dirty="0"/>
              <a:t> For Continuous Support., and thanks to Eng. Mohamed Mostafa</a:t>
            </a:r>
          </a:p>
          <a:p>
            <a:endParaRPr lang="en-US" sz="2600" dirty="0"/>
          </a:p>
        </p:txBody>
      </p:sp>
      <p:sp>
        <p:nvSpPr>
          <p:cNvPr id="464" name="Text Placeholder 463"/>
          <p:cNvSpPr>
            <a:spLocks noGrp="1"/>
          </p:cNvSpPr>
          <p:nvPr>
            <p:ph type="body" sz="quarter" idx="96"/>
          </p:nvPr>
        </p:nvSpPr>
        <p:spPr>
          <a:xfrm>
            <a:off x="706996" y="30168955"/>
            <a:ext cx="7542610" cy="8147909"/>
          </a:xfrm>
        </p:spPr>
        <p:txBody>
          <a:bodyPr/>
          <a:lstStyle/>
          <a:p>
            <a:r>
              <a:rPr lang="en-US" sz="2600" dirty="0"/>
              <a:t>Our main goal is to build an integrated automated farming system that helps build smart farms and helps farmers provide the best care for plants. By integrating artificial intelligence with the Internet of Things, web technology, flutter application, and AI methods such as deep learning and computer vision that can provide accurate plant care by automatically watering plants at the right time (when they need), with the detection of the climate on the farm (air temperature, the degree of air humidity, the detection of precipitation), with the forecast of the next day's weather through the API to detect if it will rain to stop the irrigation system, and the detection of plant diseases and suggest how to take care of these plants and link these activities in the mobile application for user to monitor farms.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82230" y="589057"/>
            <a:ext cx="2966835" cy="3096369"/>
          </a:xfrm>
          <a:prstGeom prst="rect">
            <a:avLst/>
          </a:prstGeom>
          <a:effectLst>
            <a:glow rad="254000">
              <a:schemeClr val="bg1">
                <a:alpha val="40000"/>
              </a:schemeClr>
            </a:glow>
          </a:effec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75046" y="582762"/>
            <a:ext cx="3832167" cy="3108960"/>
          </a:xfrm>
          <a:prstGeom prst="rect">
            <a:avLst/>
          </a:prstGeom>
          <a:effectLst>
            <a:glow rad="266700">
              <a:schemeClr val="bg1">
                <a:alpha val="40000"/>
              </a:schemeClr>
            </a:glow>
          </a:effectLst>
        </p:spPr>
      </p:pic>
      <p:sp>
        <p:nvSpPr>
          <p:cNvPr id="4" name="Rectangle 3"/>
          <p:cNvSpPr/>
          <p:nvPr/>
        </p:nvSpPr>
        <p:spPr>
          <a:xfrm>
            <a:off x="84586" y="4035800"/>
            <a:ext cx="4364859" cy="1077218"/>
          </a:xfrm>
          <a:prstGeom prst="rect">
            <a:avLst/>
          </a:prstGeom>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Faculty of Computers &amp; Artificial Intelligence</a:t>
            </a:r>
            <a:endParaRPr lang="ar-EG" sz="3200" b="1" dirty="0">
              <a:solidFill>
                <a:schemeClr val="bg1"/>
              </a:solidFill>
              <a:effectLst>
                <a:outerShdw blurRad="38100" dist="38100" dir="2700000" algn="tl">
                  <a:srgbClr val="000000">
                    <a:alpha val="43137"/>
                  </a:srgbClr>
                </a:outerShdw>
              </a:effectLst>
            </a:endParaRPr>
          </a:p>
        </p:txBody>
      </p:sp>
      <p:sp>
        <p:nvSpPr>
          <p:cNvPr id="23" name="Rectangle 22"/>
          <p:cNvSpPr/>
          <p:nvPr/>
        </p:nvSpPr>
        <p:spPr>
          <a:xfrm>
            <a:off x="28859019" y="4049655"/>
            <a:ext cx="3797029" cy="584775"/>
          </a:xfrm>
          <a:prstGeom prst="rect">
            <a:avLst/>
          </a:prstGeom>
        </p:spPr>
        <p:txBody>
          <a:bodyPr wrap="square">
            <a:spAutoFit/>
          </a:bodyPr>
          <a:lstStyle/>
          <a:p>
            <a:pPr algn="ctr"/>
            <a:r>
              <a:rPr lang="en-US" sz="32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Benha</a:t>
            </a:r>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University</a:t>
            </a:r>
            <a:endParaRPr lang="ar-EG" sz="3200" b="1" dirty="0">
              <a:solidFill>
                <a:schemeClr val="bg1"/>
              </a:solidFill>
              <a:effectLst>
                <a:outerShdw blurRad="38100" dist="38100" dir="2700000" algn="tl">
                  <a:srgbClr val="000000">
                    <a:alpha val="43137"/>
                  </a:srgbClr>
                </a:outerShdw>
              </a:effectLst>
            </a:endParaRPr>
          </a:p>
        </p:txBody>
      </p:sp>
      <p:sp>
        <p:nvSpPr>
          <p:cNvPr id="5" name="Text Placeholder 448">
            <a:extLst>
              <a:ext uri="{FF2B5EF4-FFF2-40B4-BE49-F238E27FC236}">
                <a16:creationId xmlns:a16="http://schemas.microsoft.com/office/drawing/2014/main" id="{826F3835-E5CF-5231-CD8D-35D17F3A300B}"/>
              </a:ext>
            </a:extLst>
          </p:cNvPr>
          <p:cNvSpPr txBox="1">
            <a:spLocks/>
          </p:cNvSpPr>
          <p:nvPr/>
        </p:nvSpPr>
        <p:spPr>
          <a:xfrm>
            <a:off x="708415" y="20382522"/>
            <a:ext cx="7542610" cy="6943417"/>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endParaRPr lang="ar-EG" sz="2600" dirty="0"/>
          </a:p>
          <a:p>
            <a:r>
              <a:rPr lang="en-US" sz="2600" dirty="0"/>
              <a:t>Human society needs to increase food production by an estimated 70% by 2050 to feed an expected population size that is predicted to be over 9 billion people. [1] That is why Agricultural plays important role in the Egyptian economy,  as the total domestic production of agriculture, is approximated to 11.4% of the economy, and 23.8% of the total workers in Egypt work in it, but the productivity of agricultural decreased in the period between 1991 and 2019 by 5.8% of the GDP, which led to a decline in the productivity of many strategic crops such as cotton, wheat, maize, beans, and oil crops. Therefore, Egypt suffers from constant challenges and problems regarding the agricultural sector and its negative effects on production. [2]</a:t>
            </a:r>
          </a:p>
        </p:txBody>
      </p:sp>
      <p:sp>
        <p:nvSpPr>
          <p:cNvPr id="6" name="Text Placeholder 449">
            <a:extLst>
              <a:ext uri="{FF2B5EF4-FFF2-40B4-BE49-F238E27FC236}">
                <a16:creationId xmlns:a16="http://schemas.microsoft.com/office/drawing/2014/main" id="{61AB55CA-1037-A6ED-C8CB-2F3DB79128DB}"/>
              </a:ext>
            </a:extLst>
          </p:cNvPr>
          <p:cNvSpPr txBox="1">
            <a:spLocks/>
          </p:cNvSpPr>
          <p:nvPr/>
        </p:nvSpPr>
        <p:spPr>
          <a:xfrm>
            <a:off x="685344" y="19557050"/>
            <a:ext cx="7536656" cy="646323"/>
          </a:xfrm>
          <a:prstGeom prst="rect">
            <a:avLst/>
          </a:prstGeom>
          <a:noFill/>
        </p:spPr>
        <p:txBody>
          <a:bodyPr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r>
              <a:rPr lang="en-US" sz="3000" dirty="0"/>
              <a:t>INTRODUCTION</a:t>
            </a:r>
          </a:p>
        </p:txBody>
      </p:sp>
      <p:sp>
        <p:nvSpPr>
          <p:cNvPr id="38" name="Text Placeholder 449">
            <a:extLst>
              <a:ext uri="{FF2B5EF4-FFF2-40B4-BE49-F238E27FC236}">
                <a16:creationId xmlns:a16="http://schemas.microsoft.com/office/drawing/2014/main" id="{09870321-2179-43C4-614F-FD490CF135C1}"/>
              </a:ext>
            </a:extLst>
          </p:cNvPr>
          <p:cNvSpPr txBox="1">
            <a:spLocks/>
          </p:cNvSpPr>
          <p:nvPr/>
        </p:nvSpPr>
        <p:spPr>
          <a:xfrm>
            <a:off x="8693479" y="6626781"/>
            <a:ext cx="7513755" cy="646323"/>
          </a:xfrm>
          <a:prstGeom prst="rect">
            <a:avLst/>
          </a:prstGeom>
          <a:noFill/>
        </p:spPr>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r>
              <a:rPr lang="en-US" sz="3000" dirty="0"/>
              <a:t>METHODS </a:t>
            </a:r>
          </a:p>
        </p:txBody>
      </p:sp>
      <p:sp>
        <p:nvSpPr>
          <p:cNvPr id="39" name="Text Placeholder 455">
            <a:extLst>
              <a:ext uri="{FF2B5EF4-FFF2-40B4-BE49-F238E27FC236}">
                <a16:creationId xmlns:a16="http://schemas.microsoft.com/office/drawing/2014/main" id="{4D8E78E8-77C6-9635-5464-13C1E9C56E79}"/>
              </a:ext>
            </a:extLst>
          </p:cNvPr>
          <p:cNvSpPr txBox="1">
            <a:spLocks/>
          </p:cNvSpPr>
          <p:nvPr/>
        </p:nvSpPr>
        <p:spPr>
          <a:xfrm>
            <a:off x="8753809" y="7972927"/>
            <a:ext cx="7536656" cy="5182935"/>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600" dirty="0"/>
              <a:t>Flutter</a:t>
            </a:r>
          </a:p>
          <a:p>
            <a:pPr marL="457200" indent="-457200">
              <a:buFont typeface="Wingdings" panose="05000000000000000000" pitchFamily="2" charset="2"/>
              <a:buChar char="Ø"/>
            </a:pPr>
            <a:r>
              <a:rPr lang="en-US" sz="2600" dirty="0"/>
              <a:t>Dart</a:t>
            </a:r>
          </a:p>
          <a:p>
            <a:pPr marL="457200" indent="-457200">
              <a:buFont typeface="Wingdings" panose="05000000000000000000" pitchFamily="2" charset="2"/>
              <a:buChar char="Ø"/>
            </a:pPr>
            <a:r>
              <a:rPr lang="en-US" sz="2600" dirty="0"/>
              <a:t>PHP</a:t>
            </a:r>
          </a:p>
          <a:p>
            <a:pPr marL="457200" indent="-457200">
              <a:buFont typeface="Wingdings" panose="05000000000000000000" pitchFamily="2" charset="2"/>
              <a:buChar char="Ø"/>
            </a:pPr>
            <a:r>
              <a:rPr lang="en-US" sz="2600" dirty="0"/>
              <a:t>Firebase</a:t>
            </a:r>
          </a:p>
          <a:p>
            <a:pPr marL="457200" indent="-457200">
              <a:buFont typeface="Wingdings" panose="05000000000000000000" pitchFamily="2" charset="2"/>
              <a:buChar char="Ø"/>
            </a:pPr>
            <a:r>
              <a:rPr lang="en-US" sz="2600" dirty="0"/>
              <a:t>Html</a:t>
            </a:r>
          </a:p>
          <a:p>
            <a:pPr marL="457200" indent="-457200">
              <a:buFont typeface="Wingdings" panose="05000000000000000000" pitchFamily="2" charset="2"/>
              <a:buChar char="Ø"/>
            </a:pPr>
            <a:r>
              <a:rPr lang="en-US" sz="2600" dirty="0"/>
              <a:t>JS</a:t>
            </a:r>
          </a:p>
          <a:p>
            <a:pPr marL="457200" indent="-457200">
              <a:buFont typeface="Wingdings" panose="05000000000000000000" pitchFamily="2" charset="2"/>
              <a:buChar char="Ø"/>
            </a:pPr>
            <a:r>
              <a:rPr lang="en-US" sz="2600" dirty="0"/>
              <a:t>Bootstrap</a:t>
            </a:r>
          </a:p>
          <a:p>
            <a:pPr marL="457200" indent="-457200">
              <a:buFont typeface="Wingdings" panose="05000000000000000000" pitchFamily="2" charset="2"/>
              <a:buChar char="Ø"/>
            </a:pPr>
            <a:r>
              <a:rPr lang="en-US" sz="2600" dirty="0"/>
              <a:t>Python (Flask)</a:t>
            </a:r>
          </a:p>
          <a:p>
            <a:pPr marL="457200" indent="-457200">
              <a:buFont typeface="Wingdings" panose="05000000000000000000" pitchFamily="2" charset="2"/>
              <a:buChar char="Ø"/>
            </a:pPr>
            <a:r>
              <a:rPr lang="en-US" sz="2600" dirty="0"/>
              <a:t>Decision tree regressor</a:t>
            </a:r>
          </a:p>
          <a:p>
            <a:pPr marL="457200" indent="-457200">
              <a:buFont typeface="Wingdings" panose="05000000000000000000" pitchFamily="2" charset="2"/>
              <a:buChar char="Ø"/>
            </a:pPr>
            <a:r>
              <a:rPr lang="en-US" sz="2600" dirty="0" err="1"/>
              <a:t>MobileNet</a:t>
            </a:r>
            <a:r>
              <a:rPr lang="en-US" sz="2600" dirty="0"/>
              <a:t> v2</a:t>
            </a:r>
          </a:p>
        </p:txBody>
      </p:sp>
      <p:sp>
        <p:nvSpPr>
          <p:cNvPr id="13" name="Text Placeholder 455">
            <a:extLst>
              <a:ext uri="{FF2B5EF4-FFF2-40B4-BE49-F238E27FC236}">
                <a16:creationId xmlns:a16="http://schemas.microsoft.com/office/drawing/2014/main" id="{25D7FCA1-9264-2EC0-625C-4A16273BEBC7}"/>
              </a:ext>
            </a:extLst>
          </p:cNvPr>
          <p:cNvSpPr txBox="1">
            <a:spLocks/>
          </p:cNvSpPr>
          <p:nvPr/>
        </p:nvSpPr>
        <p:spPr>
          <a:xfrm>
            <a:off x="16654282" y="27339704"/>
            <a:ext cx="7610939" cy="1661971"/>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itchFamily="34" charset="0"/>
              <a:buChar char="•"/>
            </a:pPr>
            <a:r>
              <a:rPr lang="en-US" sz="2600" dirty="0"/>
              <a:t>In the application farm's state is shown (temperature, air humidity, soil moisture, operating system battery percentage).</a:t>
            </a:r>
          </a:p>
        </p:txBody>
      </p:sp>
      <p:sp>
        <p:nvSpPr>
          <p:cNvPr id="21" name="Text Placeholder 455">
            <a:extLst>
              <a:ext uri="{FF2B5EF4-FFF2-40B4-BE49-F238E27FC236}">
                <a16:creationId xmlns:a16="http://schemas.microsoft.com/office/drawing/2014/main" id="{6D7121BF-18EB-5EFC-EFEF-C80AC8341B10}"/>
              </a:ext>
            </a:extLst>
          </p:cNvPr>
          <p:cNvSpPr txBox="1">
            <a:spLocks/>
          </p:cNvSpPr>
          <p:nvPr/>
        </p:nvSpPr>
        <p:spPr>
          <a:xfrm>
            <a:off x="16725195" y="7755096"/>
            <a:ext cx="7540027" cy="4782826"/>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itchFamily="34" charset="0"/>
              <a:buChar char="•"/>
            </a:pPr>
            <a:r>
              <a:rPr lang="en-US" sz="2600" dirty="0"/>
              <a:t>The water irrigation system depends on many factors: </a:t>
            </a:r>
          </a:p>
          <a:p>
            <a:pPr marL="457200" indent="-457200">
              <a:buFont typeface="Arial" panose="020B0604020202020204" pitchFamily="34" charset="0"/>
              <a:buChar char="•"/>
            </a:pPr>
            <a:r>
              <a:rPr lang="en-US" sz="2600" dirty="0"/>
              <a:t>Soil moisture that is suitable for the plant.</a:t>
            </a:r>
          </a:p>
          <a:p>
            <a:pPr marL="342900" indent="-342900">
              <a:buFont typeface="Arial" pitchFamily="34" charset="0"/>
              <a:buChar char="•"/>
            </a:pPr>
            <a:r>
              <a:rPr lang="en-US" sz="2600" dirty="0"/>
              <a:t> Next day's weather (  if it's expected to rain, water irrigation stops so that soil won't be super saturated) .</a:t>
            </a:r>
          </a:p>
          <a:p>
            <a:pPr marL="342900" indent="-342900">
              <a:buFont typeface="Arial" pitchFamily="34" charset="0"/>
              <a:buChar char="•"/>
            </a:pPr>
            <a:r>
              <a:rPr lang="en-US" sz="2600" dirty="0"/>
              <a:t>If it rained while the system is working, water flow would stop automatically.</a:t>
            </a:r>
          </a:p>
          <a:p>
            <a:pPr marL="342900" indent="-342900">
              <a:buFont typeface="Arial" pitchFamily="34" charset="0"/>
              <a:buChar char="•"/>
            </a:pPr>
            <a:r>
              <a:rPr lang="en-US" sz="2600" dirty="0"/>
              <a:t>Soil properties is being collected automatically so it will be used in crop yield detection</a:t>
            </a:r>
            <a:r>
              <a:rPr lang="ar-EG" sz="2600" dirty="0"/>
              <a:t>.</a:t>
            </a:r>
            <a:endParaRPr lang="en-US" sz="2600" dirty="0"/>
          </a:p>
        </p:txBody>
      </p:sp>
      <p:pic>
        <p:nvPicPr>
          <p:cNvPr id="26" name="Picture 25" descr="A screenshot of a website&#10;&#10;Description automatically generated with low confidence">
            <a:extLst>
              <a:ext uri="{FF2B5EF4-FFF2-40B4-BE49-F238E27FC236}">
                <a16:creationId xmlns:a16="http://schemas.microsoft.com/office/drawing/2014/main" id="{584F4C11-4218-6B22-1B27-4DCA45E21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2018" y="27206171"/>
            <a:ext cx="7450995" cy="3596239"/>
          </a:xfrm>
          <a:prstGeom prst="rect">
            <a:avLst/>
          </a:prstGeom>
        </p:spPr>
      </p:pic>
      <p:sp>
        <p:nvSpPr>
          <p:cNvPr id="32" name="Text Placeholder 455">
            <a:extLst>
              <a:ext uri="{FF2B5EF4-FFF2-40B4-BE49-F238E27FC236}">
                <a16:creationId xmlns:a16="http://schemas.microsoft.com/office/drawing/2014/main" id="{6009F668-5D1B-6200-1451-EFD676940954}"/>
              </a:ext>
            </a:extLst>
          </p:cNvPr>
          <p:cNvSpPr txBox="1">
            <a:spLocks/>
          </p:cNvSpPr>
          <p:nvPr/>
        </p:nvSpPr>
        <p:spPr>
          <a:xfrm>
            <a:off x="16725195" y="29582737"/>
            <a:ext cx="3833487" cy="2062081"/>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itchFamily="34" charset="0"/>
              <a:buChar char="•"/>
            </a:pPr>
            <a:r>
              <a:rPr lang="en-US" sz="2600" dirty="0"/>
              <a:t>The system works automatically, with an option to manually control it.</a:t>
            </a:r>
          </a:p>
        </p:txBody>
      </p:sp>
      <p:sp>
        <p:nvSpPr>
          <p:cNvPr id="40" name="Text Placeholder 455">
            <a:extLst>
              <a:ext uri="{FF2B5EF4-FFF2-40B4-BE49-F238E27FC236}">
                <a16:creationId xmlns:a16="http://schemas.microsoft.com/office/drawing/2014/main" id="{F4B4F3D0-F001-FF38-5D86-71A48934E008}"/>
              </a:ext>
            </a:extLst>
          </p:cNvPr>
          <p:cNvSpPr txBox="1">
            <a:spLocks/>
          </p:cNvSpPr>
          <p:nvPr/>
        </p:nvSpPr>
        <p:spPr>
          <a:xfrm>
            <a:off x="24915571" y="7493714"/>
            <a:ext cx="3762568" cy="4462738"/>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itchFamily="34" charset="0"/>
              <a:buChar char="•"/>
            </a:pPr>
            <a:r>
              <a:rPr lang="en-US" sz="2600" dirty="0"/>
              <a:t>If the farmer is suspicious about plant disease, the user can upload a picture of the suspected  part of the plant, and using CNN model disease would be detected with a cure for the disease [3].</a:t>
            </a:r>
          </a:p>
        </p:txBody>
      </p:sp>
      <p:sp>
        <p:nvSpPr>
          <p:cNvPr id="41" name="Text Placeholder 458">
            <a:extLst>
              <a:ext uri="{FF2B5EF4-FFF2-40B4-BE49-F238E27FC236}">
                <a16:creationId xmlns:a16="http://schemas.microsoft.com/office/drawing/2014/main" id="{ED85D662-97E6-97B0-2E21-FDFEB1A95CCB}"/>
              </a:ext>
            </a:extLst>
          </p:cNvPr>
          <p:cNvSpPr txBox="1">
            <a:spLocks/>
          </p:cNvSpPr>
          <p:nvPr/>
        </p:nvSpPr>
        <p:spPr>
          <a:xfrm>
            <a:off x="8777930" y="31089647"/>
            <a:ext cx="7429476" cy="1661971"/>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anose="020B0604020202020204" pitchFamily="34" charset="0"/>
              <a:buChar char="•"/>
            </a:pPr>
            <a:r>
              <a:rPr lang="en-US" sz="2600" dirty="0"/>
              <a:t>Farmers' accounts are being controlled by admin (Deleting farmer's account, deleting farms, editing user's info)</a:t>
            </a:r>
            <a:r>
              <a:rPr lang="ar-EG" sz="2600" dirty="0"/>
              <a:t>.</a:t>
            </a:r>
            <a:endParaRPr lang="en-US" sz="2600" dirty="0"/>
          </a:p>
        </p:txBody>
      </p:sp>
      <p:pic>
        <p:nvPicPr>
          <p:cNvPr id="46" name="Picture 45">
            <a:extLst>
              <a:ext uri="{FF2B5EF4-FFF2-40B4-BE49-F238E27FC236}">
                <a16:creationId xmlns:a16="http://schemas.microsoft.com/office/drawing/2014/main" id="{BB44F89C-62DE-F9D3-48A1-A0F93AB8CE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9679" y="33099176"/>
            <a:ext cx="7424753" cy="3593592"/>
          </a:xfrm>
          <a:prstGeom prst="rect">
            <a:avLst/>
          </a:prstGeom>
        </p:spPr>
      </p:pic>
      <p:sp>
        <p:nvSpPr>
          <p:cNvPr id="7" name="Text Placeholder 455">
            <a:extLst>
              <a:ext uri="{FF2B5EF4-FFF2-40B4-BE49-F238E27FC236}">
                <a16:creationId xmlns:a16="http://schemas.microsoft.com/office/drawing/2014/main" id="{A096C2FA-A72A-9BDE-7750-5A97B5523C0A}"/>
              </a:ext>
            </a:extLst>
          </p:cNvPr>
          <p:cNvSpPr txBox="1">
            <a:spLocks/>
          </p:cNvSpPr>
          <p:nvPr/>
        </p:nvSpPr>
        <p:spPr>
          <a:xfrm>
            <a:off x="8718139" y="25703124"/>
            <a:ext cx="7545981" cy="1261862"/>
          </a:xfrm>
          <a:prstGeom prst="rect">
            <a:avLst/>
          </a:prstGeom>
        </p:spPr>
        <p:txBody>
          <a:bodyPr wrap="square" lIns="228589" tIns="228589" rIns="228589" bIns="228589">
            <a:spAutoFit/>
          </a:bodyPr>
          <a:lstStyle>
            <a:lvl1pPr marL="0" indent="0" algn="l" defTabSz="3291675" rtl="0" eaLnBrk="1" latinLnBrk="0" hangingPunct="1">
              <a:spcBef>
                <a:spcPct val="20000"/>
              </a:spcBef>
              <a:buFont typeface="Arial" pitchFamily="34" charset="0"/>
              <a:buNone/>
              <a:defRPr sz="1875" kern="1200">
                <a:solidFill>
                  <a:schemeClr val="accent5">
                    <a:lumMod val="50000"/>
                  </a:schemeClr>
                </a:solidFill>
                <a:latin typeface="Times New Roman" pitchFamily="18" charset="0"/>
                <a:ea typeface="+mn-ea"/>
                <a:cs typeface="Times New Roman" pitchFamily="18" charset="0"/>
              </a:defRPr>
            </a:lvl1pPr>
            <a:lvl2pPr marL="1114369"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2pPr>
            <a:lvl3pPr marL="1542973" indent="-42860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3pPr>
            <a:lvl4pPr marL="2014437" indent="-471464"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4pPr>
            <a:lvl5pPr marL="2357320" indent="-342883" algn="l" defTabSz="3291675" rtl="0" eaLnBrk="1" latinLnBrk="0" hangingPunct="1">
              <a:spcBef>
                <a:spcPct val="20000"/>
              </a:spcBef>
              <a:buFont typeface="Arial" pitchFamily="34" charset="0"/>
              <a:buChar char="»"/>
              <a:defRPr sz="1875" kern="1200">
                <a:solidFill>
                  <a:schemeClr val="tx1"/>
                </a:solidFill>
                <a:latin typeface="Trebuchet MS" pitchFamily="34" charset="0"/>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a:lstStyle>
          <a:p>
            <a:pPr marL="342900" indent="-342900">
              <a:buFont typeface="Arial" pitchFamily="34" charset="0"/>
              <a:buChar char="•"/>
            </a:pPr>
            <a:r>
              <a:rPr lang="en-US" sz="2600" dirty="0"/>
              <a:t>An email is sent to users with a link to download the app and with their login info.</a:t>
            </a:r>
          </a:p>
        </p:txBody>
      </p:sp>
      <p:sp>
        <p:nvSpPr>
          <p:cNvPr id="11" name="Text Placeholder 10">
            <a:extLst>
              <a:ext uri="{FF2B5EF4-FFF2-40B4-BE49-F238E27FC236}">
                <a16:creationId xmlns:a16="http://schemas.microsoft.com/office/drawing/2014/main" id="{D7573480-BBAD-983E-EA16-FD7B40DE9CA7}"/>
              </a:ext>
            </a:extLst>
          </p:cNvPr>
          <p:cNvSpPr>
            <a:spLocks noGrp="1"/>
          </p:cNvSpPr>
          <p:nvPr>
            <p:ph type="body" sz="quarter" idx="153"/>
          </p:nvPr>
        </p:nvSpPr>
        <p:spPr/>
        <p:txBody>
          <a:bodyPr>
            <a:normAutofit/>
          </a:bodyPr>
          <a:lstStyle/>
          <a:p>
            <a:r>
              <a:rPr lang="en-US" dirty="0"/>
              <a:t>Plantera (Farm automation system)</a:t>
            </a:r>
          </a:p>
        </p:txBody>
      </p:sp>
      <p:sp>
        <p:nvSpPr>
          <p:cNvPr id="19" name="Text Placeholder 18">
            <a:extLst>
              <a:ext uri="{FF2B5EF4-FFF2-40B4-BE49-F238E27FC236}">
                <a16:creationId xmlns:a16="http://schemas.microsoft.com/office/drawing/2014/main" id="{69894844-0446-2EFF-930A-09CA5622F184}"/>
              </a:ext>
            </a:extLst>
          </p:cNvPr>
          <p:cNvSpPr>
            <a:spLocks noGrp="1"/>
          </p:cNvSpPr>
          <p:nvPr>
            <p:ph type="body" sz="quarter" idx="151"/>
          </p:nvPr>
        </p:nvSpPr>
        <p:spPr/>
        <p:txBody>
          <a:bodyPr>
            <a:normAutofit fontScale="70000" lnSpcReduction="20000"/>
          </a:bodyPr>
          <a:lstStyle/>
          <a:p>
            <a:r>
              <a:rPr lang="en-US" dirty="0"/>
              <a:t>Ahmed Muhammad, Amira Ahmed, Dina Abdallah, Mariam Hossam,</a:t>
            </a:r>
          </a:p>
          <a:p>
            <a:r>
              <a:rPr lang="en-US" dirty="0"/>
              <a:t>Osama Mohamed, Osama Sayed</a:t>
            </a:r>
          </a:p>
        </p:txBody>
      </p:sp>
      <p:sp>
        <p:nvSpPr>
          <p:cNvPr id="28" name="Text Placeholder 27">
            <a:extLst>
              <a:ext uri="{FF2B5EF4-FFF2-40B4-BE49-F238E27FC236}">
                <a16:creationId xmlns:a16="http://schemas.microsoft.com/office/drawing/2014/main" id="{FF63D1B2-850E-DF53-5A71-23EC47F7670E}"/>
              </a:ext>
            </a:extLst>
          </p:cNvPr>
          <p:cNvSpPr>
            <a:spLocks noGrp="1"/>
          </p:cNvSpPr>
          <p:nvPr>
            <p:ph type="body" sz="quarter" idx="150"/>
          </p:nvPr>
        </p:nvSpPr>
        <p:spPr/>
        <p:txBody>
          <a:bodyPr>
            <a:normAutofit/>
          </a:bodyPr>
          <a:lstStyle/>
          <a:p>
            <a:r>
              <a:rPr lang="en-US" dirty="0"/>
              <a:t>Supervised by/Dr/ Mahmoud </a:t>
            </a:r>
            <a:r>
              <a:rPr lang="en-US" dirty="0" err="1"/>
              <a:t>Abdelaal</a:t>
            </a:r>
            <a:endParaRPr lang="en-US" dirty="0"/>
          </a:p>
        </p:txBody>
      </p:sp>
      <p:pic>
        <p:nvPicPr>
          <p:cNvPr id="34" name="Picture 33" descr="A screenshot of a phone&#10;&#10;Description automatically generated with low confidence">
            <a:extLst>
              <a:ext uri="{FF2B5EF4-FFF2-40B4-BE49-F238E27FC236}">
                <a16:creationId xmlns:a16="http://schemas.microsoft.com/office/drawing/2014/main" id="{546D76C3-085E-3630-6C60-215CC40333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62291"/>
          <a:stretch/>
        </p:blipFill>
        <p:spPr>
          <a:xfrm>
            <a:off x="28671623" y="12254808"/>
            <a:ext cx="3374136" cy="1948203"/>
          </a:xfrm>
          <a:prstGeom prst="rect">
            <a:avLst/>
          </a:prstGeom>
        </p:spPr>
      </p:pic>
      <p:pic>
        <p:nvPicPr>
          <p:cNvPr id="37" name="Picture 36" descr="A screenshot of a cell phone&#10;&#10;Description automatically generated with medium confidence">
            <a:extLst>
              <a:ext uri="{FF2B5EF4-FFF2-40B4-BE49-F238E27FC236}">
                <a16:creationId xmlns:a16="http://schemas.microsoft.com/office/drawing/2014/main" id="{0FFD0E2C-C15F-8552-F67E-9DB5736F78A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5916"/>
          <a:stretch/>
        </p:blipFill>
        <p:spPr>
          <a:xfrm>
            <a:off x="28672640" y="7412719"/>
            <a:ext cx="3377045" cy="4864916"/>
          </a:xfrm>
          <a:prstGeom prst="rect">
            <a:avLst/>
          </a:prstGeom>
        </p:spPr>
      </p:pic>
      <p:pic>
        <p:nvPicPr>
          <p:cNvPr id="15" name="Picture 14" descr="A picture containing text, screenshot, software, multimedia&#10;&#10;Description automatically generated">
            <a:extLst>
              <a:ext uri="{FF2B5EF4-FFF2-40B4-BE49-F238E27FC236}">
                <a16:creationId xmlns:a16="http://schemas.microsoft.com/office/drawing/2014/main" id="{AEFA6D1B-4A89-538A-24BC-C917F20A76E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0000"/>
          <a:stretch/>
        </p:blipFill>
        <p:spPr>
          <a:xfrm>
            <a:off x="20730354" y="29031463"/>
            <a:ext cx="3200400" cy="6400800"/>
          </a:xfrm>
          <a:prstGeom prst="rect">
            <a:avLst/>
          </a:prstGeom>
        </p:spPr>
      </p:pic>
      <p:pic>
        <p:nvPicPr>
          <p:cNvPr id="9" name="Picture 8" descr="A picture containing grass, playground, indoor, wooden&#10;&#10;Description automatically generated">
            <a:extLst>
              <a:ext uri="{FF2B5EF4-FFF2-40B4-BE49-F238E27FC236}">
                <a16:creationId xmlns:a16="http://schemas.microsoft.com/office/drawing/2014/main" id="{C5DB410F-843C-FAE7-669A-E1BE129A7AA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114074" y="23081372"/>
            <a:ext cx="4876800" cy="365760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6F227944-B311-3F44-625A-2B189DEB93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675674" y="18942453"/>
            <a:ext cx="4876800" cy="3657600"/>
          </a:xfrm>
          <a:prstGeom prst="rect">
            <a:avLst/>
          </a:prstGeom>
        </p:spPr>
      </p:pic>
      <p:pic>
        <p:nvPicPr>
          <p:cNvPr id="16" name="Picture 15" descr="A screenshot of a cell phone&#10;&#10;Description automatically generated with low confidence">
            <a:extLst>
              <a:ext uri="{FF2B5EF4-FFF2-40B4-BE49-F238E27FC236}">
                <a16:creationId xmlns:a16="http://schemas.microsoft.com/office/drawing/2014/main" id="{EAFDFFC8-349E-7559-55D9-B716726B5A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319746" y="13156250"/>
            <a:ext cx="2954217" cy="6400800"/>
          </a:xfrm>
          <a:prstGeom prst="rect">
            <a:avLst/>
          </a:prstGeom>
        </p:spPr>
      </p:pic>
      <p:sp>
        <p:nvSpPr>
          <p:cNvPr id="17" name="TextBox 16">
            <a:extLst>
              <a:ext uri="{FF2B5EF4-FFF2-40B4-BE49-F238E27FC236}">
                <a16:creationId xmlns:a16="http://schemas.microsoft.com/office/drawing/2014/main" id="{0863B64D-3123-822A-6C2C-87143BA954D5}"/>
              </a:ext>
            </a:extLst>
          </p:cNvPr>
          <p:cNvSpPr txBox="1"/>
          <p:nvPr/>
        </p:nvSpPr>
        <p:spPr>
          <a:xfrm>
            <a:off x="28859019" y="13829556"/>
            <a:ext cx="3351804" cy="1692771"/>
          </a:xfrm>
          <a:prstGeom prst="rect">
            <a:avLst/>
          </a:prstGeom>
          <a:noFill/>
        </p:spPr>
        <p:txBody>
          <a:bodyPr wrap="square" rtlCol="0">
            <a:spAutoFit/>
          </a:bodyPr>
          <a:lstStyle/>
          <a:p>
            <a:r>
              <a:rPr lang="en-US" sz="2600" dirty="0">
                <a:solidFill>
                  <a:schemeClr val="accent5">
                    <a:lumMod val="50000"/>
                  </a:schemeClr>
                </a:solidFill>
                <a:latin typeface="Times New Roman" panose="02020603050405020304" pitchFamily="18" charset="0"/>
                <a:cs typeface="Times New Roman" panose="02020603050405020304" pitchFamily="18" charset="0"/>
              </a:rPr>
              <a:t>To predict crop amount enter avg. temp, avg rainfall, pesticide tones, country name</a:t>
            </a:r>
          </a:p>
        </p:txBody>
      </p:sp>
      <p:pic>
        <p:nvPicPr>
          <p:cNvPr id="10" name="Picture 9" descr="A picture containing solar power, solar energy, solar panel, house&#10;&#10;Description automatically generated">
            <a:extLst>
              <a:ext uri="{FF2B5EF4-FFF2-40B4-BE49-F238E27FC236}">
                <a16:creationId xmlns:a16="http://schemas.microsoft.com/office/drawing/2014/main" id="{75279B2F-5CD2-48D6-6F55-7D5974F684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329904" y="13156250"/>
            <a:ext cx="6457556" cy="4846320"/>
          </a:xfrm>
          <a:prstGeom prst="rect">
            <a:avLst/>
          </a:prstGeom>
        </p:spPr>
      </p:pic>
    </p:spTree>
    <p:extLst>
      <p:ext uri="{BB962C8B-B14F-4D97-AF65-F5344CB8AC3E}">
        <p14:creationId xmlns:p14="http://schemas.microsoft.com/office/powerpoint/2010/main" val="3425218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13&quot;&gt;&lt;object type=&quot;3&quot; unique_id=&quot;10014&quot;&gt;&lt;property id=&quot;20148&quot; value=&quot;5&quot;/&gt;&lt;property id=&quot;20300&quot; value=&quot;الشريحة 1&quot;/&gt;&lt;property id=&quot;20307&quot; value=&quot;256&quot;/&gt;&lt;/object&gt;&lt;/object&gt;&lt;object type=&quot;8&quot; unique_id=&quot;10017&quot;&gt;&lt;/object&gt;&lt;/object&gt;&lt;/database&gt;"/>
  <p:tag name="MMPROD_NEXTUNIQUEID" val="10009"/>
  <p:tag name="SECTOMILLISECCONVERTED" val="1"/>
</p:tagLst>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1823</TotalTime>
  <Words>1137</Words>
  <Application>Microsoft Office PowerPoint</Application>
  <PresentationFormat>Custom</PresentationFormat>
  <Paragraphs>66</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Times New Roman</vt:lpstr>
      <vt:lpstr>Trebuchet MS</vt:lpstr>
      <vt:lpstr>Wingdings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aammeerraaahmed@outlook.com</cp:lastModifiedBy>
  <cp:revision>68</cp:revision>
  <dcterms:created xsi:type="dcterms:W3CDTF">2012-02-03T19:11:35Z</dcterms:created>
  <dcterms:modified xsi:type="dcterms:W3CDTF">2023-06-17T10:44:11Z</dcterms:modified>
</cp:coreProperties>
</file>